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3"/>
  </p:notesMasterIdLst>
  <p:sldIdLst>
    <p:sldId id="256" r:id="rId2"/>
    <p:sldId id="661" r:id="rId3"/>
    <p:sldId id="722" r:id="rId4"/>
    <p:sldId id="723" r:id="rId5"/>
    <p:sldId id="725" r:id="rId6"/>
    <p:sldId id="724" r:id="rId7"/>
    <p:sldId id="726" r:id="rId8"/>
    <p:sldId id="690" r:id="rId9"/>
    <p:sldId id="678" r:id="rId10"/>
    <p:sldId id="685" r:id="rId11"/>
    <p:sldId id="720" r:id="rId12"/>
    <p:sldId id="662" r:id="rId13"/>
    <p:sldId id="664" r:id="rId14"/>
    <p:sldId id="706" r:id="rId15"/>
    <p:sldId id="707" r:id="rId16"/>
    <p:sldId id="708" r:id="rId17"/>
    <p:sldId id="709" r:id="rId18"/>
    <p:sldId id="680" r:id="rId19"/>
    <p:sldId id="665" r:id="rId20"/>
    <p:sldId id="701" r:id="rId21"/>
    <p:sldId id="721" r:id="rId22"/>
    <p:sldId id="712" r:id="rId23"/>
    <p:sldId id="713" r:id="rId24"/>
    <p:sldId id="714" r:id="rId25"/>
    <p:sldId id="715" r:id="rId26"/>
    <p:sldId id="716" r:id="rId27"/>
    <p:sldId id="717" r:id="rId28"/>
    <p:sldId id="718" r:id="rId29"/>
    <p:sldId id="719" r:id="rId30"/>
    <p:sldId id="710" r:id="rId31"/>
    <p:sldId id="71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9CD3"/>
    <a:srgbClr val="F17475"/>
    <a:srgbClr val="FFBF53"/>
    <a:srgbClr val="653C76"/>
    <a:srgbClr val="FCFDE4"/>
    <a:srgbClr val="00AF92"/>
    <a:srgbClr val="EE4D2B"/>
    <a:srgbClr val="01ACBE"/>
    <a:srgbClr val="E87071"/>
    <a:srgbClr val="FFB8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79"/>
    <p:restoredTop sz="91247"/>
  </p:normalViewPr>
  <p:slideViewPr>
    <p:cSldViewPr snapToGrid="0">
      <p:cViewPr varScale="1">
        <p:scale>
          <a:sx n="120" d="100"/>
          <a:sy n="120" d="100"/>
        </p:scale>
        <p:origin x="82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EB5987-EE31-0E46-A6BD-7B637EEB3713}" type="datetimeFigureOut">
              <a:rPr lang="en-US" smtClean="0"/>
              <a:t>6/9/24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A698F3-5341-0A4C-B320-4537A2452B0C}" type="slidenum">
              <a:rPr lang="en-US" smtClean="0"/>
              <a:t>‹#›</a:t>
            </a:fld>
            <a:endParaRPr lang="en-US"/>
          </a:p>
        </p:txBody>
      </p:sp>
    </p:spTree>
    <p:extLst>
      <p:ext uri="{BB962C8B-B14F-4D97-AF65-F5344CB8AC3E}">
        <p14:creationId xmlns:p14="http://schemas.microsoft.com/office/powerpoint/2010/main" val="19188242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1</a:t>
            </a:fld>
            <a:endParaRPr lang="en-US"/>
          </a:p>
        </p:txBody>
      </p:sp>
    </p:spTree>
    <p:extLst>
      <p:ext uri="{BB962C8B-B14F-4D97-AF65-F5344CB8AC3E}">
        <p14:creationId xmlns:p14="http://schemas.microsoft.com/office/powerpoint/2010/main" val="906989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Ref:</a:t>
            </a:r>
            <a:r>
              <a:rPr lang="zh-CN" altLang="en-US" dirty="0"/>
              <a:t> </a:t>
            </a:r>
            <a:r>
              <a:rPr lang="en-US" altLang="zh-CN" dirty="0"/>
              <a:t>https://</a:t>
            </a:r>
            <a:r>
              <a:rPr lang="en-US" altLang="zh-CN" dirty="0" err="1"/>
              <a:t>machinelearningmastery.com</a:t>
            </a:r>
            <a:r>
              <a:rPr lang="en-US" altLang="zh-CN" dirty="0"/>
              <a:t>/the-transformer-model/</a:t>
            </a:r>
          </a:p>
          <a:p>
            <a:endParaRPr lang="en-US" altLang="zh-CN" dirty="0"/>
          </a:p>
          <a:p>
            <a:endParaRPr lang="en-US" altLang="zh-CN" dirty="0"/>
          </a:p>
          <a:p>
            <a:endParaRPr lang="en-US" altLang="zh-CN" dirty="0"/>
          </a:p>
        </p:txBody>
      </p:sp>
      <p:sp>
        <p:nvSpPr>
          <p:cNvPr id="4" name="Slide Number Placeholder 3"/>
          <p:cNvSpPr>
            <a:spLocks noGrp="1"/>
          </p:cNvSpPr>
          <p:nvPr>
            <p:ph type="sldNum" sz="quarter" idx="5"/>
          </p:nvPr>
        </p:nvSpPr>
        <p:spPr/>
        <p:txBody>
          <a:bodyPr/>
          <a:lstStyle/>
          <a:p>
            <a:fld id="{15A698F3-5341-0A4C-B320-4537A2452B0C}" type="slidenum">
              <a:rPr lang="en-US" smtClean="0"/>
              <a:t>17</a:t>
            </a:fld>
            <a:endParaRPr lang="en-US"/>
          </a:p>
        </p:txBody>
      </p:sp>
    </p:spTree>
    <p:extLst>
      <p:ext uri="{BB962C8B-B14F-4D97-AF65-F5344CB8AC3E}">
        <p14:creationId xmlns:p14="http://schemas.microsoft.com/office/powerpoint/2010/main" val="1269225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Figure</a:t>
            </a:r>
            <a:r>
              <a:rPr lang="zh-CN" altLang="en-US" dirty="0"/>
              <a:t> </a:t>
            </a:r>
            <a:r>
              <a:rPr lang="en-US" altLang="zh-CN" dirty="0"/>
              <a:t>1</a:t>
            </a:r>
            <a:r>
              <a:rPr lang="zh-CN" altLang="en-US" dirty="0"/>
              <a:t> </a:t>
            </a:r>
            <a:r>
              <a:rPr lang="en-US" altLang="zh-CN" dirty="0"/>
              <a:t>ref:</a:t>
            </a:r>
            <a:r>
              <a:rPr lang="zh-CN" altLang="en-US" dirty="0"/>
              <a:t> </a:t>
            </a:r>
            <a:r>
              <a:rPr lang="en-US" altLang="zh-CN" dirty="0"/>
              <a:t>https://</a:t>
            </a:r>
            <a:r>
              <a:rPr lang="en-US" altLang="zh-CN" dirty="0" err="1"/>
              <a:t>www.mdpi.com</a:t>
            </a:r>
            <a:r>
              <a:rPr lang="en-US" altLang="zh-CN" dirty="0"/>
              <a:t>/2076-393X/11/7/1154</a:t>
            </a:r>
          </a:p>
          <a:p>
            <a:r>
              <a:rPr lang="en-US" altLang="zh-CN" dirty="0"/>
              <a:t>Figure</a:t>
            </a:r>
            <a:r>
              <a:rPr lang="zh-CN" altLang="en-US" dirty="0"/>
              <a:t> </a:t>
            </a:r>
            <a:r>
              <a:rPr lang="en-US" altLang="zh-CN" dirty="0"/>
              <a:t>2</a:t>
            </a:r>
            <a:r>
              <a:rPr lang="zh-CN" altLang="en-US" dirty="0"/>
              <a:t> </a:t>
            </a:r>
            <a:r>
              <a:rPr lang="en-US" altLang="zh-CN" dirty="0"/>
              <a:t>ref:</a:t>
            </a:r>
            <a:r>
              <a:rPr lang="zh-CN" altLang="en-US" dirty="0"/>
              <a:t> </a:t>
            </a:r>
            <a:r>
              <a:rPr lang="en-US" altLang="zh-CN" dirty="0"/>
              <a:t>https://</a:t>
            </a:r>
            <a:r>
              <a:rPr lang="en-US" altLang="zh-CN" dirty="0" err="1"/>
              <a:t>www.nature.com</a:t>
            </a:r>
            <a:r>
              <a:rPr lang="en-US" altLang="zh-CN" dirty="0"/>
              <a:t>/articles/s41698-020-0122-1</a:t>
            </a:r>
          </a:p>
          <a:p>
            <a:r>
              <a:rPr lang="en-US" altLang="zh-CN" dirty="0"/>
              <a:t>Figure</a:t>
            </a:r>
            <a:r>
              <a:rPr lang="zh-CN" altLang="en-US" dirty="0"/>
              <a:t> </a:t>
            </a:r>
            <a:r>
              <a:rPr lang="en-US" altLang="zh-CN" dirty="0"/>
              <a:t>3</a:t>
            </a:r>
            <a:r>
              <a:rPr lang="zh-CN" altLang="en-US" dirty="0"/>
              <a:t> </a:t>
            </a:r>
            <a:r>
              <a:rPr lang="en-US" altLang="zh-CN" dirty="0"/>
              <a:t>ref:</a:t>
            </a:r>
            <a:r>
              <a:rPr lang="zh-CN" altLang="en-US" dirty="0"/>
              <a:t> </a:t>
            </a:r>
            <a:r>
              <a:rPr lang="en-US" altLang="zh-CN" dirty="0"/>
              <a:t>https://</a:t>
            </a:r>
            <a:r>
              <a:rPr lang="en-US" altLang="zh-CN" dirty="0" err="1"/>
              <a:t>www.mdpi.com</a:t>
            </a:r>
            <a:r>
              <a:rPr lang="en-US" altLang="zh-CN" dirty="0"/>
              <a:t>/2218-273X/10/12/1606</a:t>
            </a:r>
          </a:p>
        </p:txBody>
      </p:sp>
      <p:sp>
        <p:nvSpPr>
          <p:cNvPr id="4" name="Slide Number Placeholder 3"/>
          <p:cNvSpPr>
            <a:spLocks noGrp="1"/>
          </p:cNvSpPr>
          <p:nvPr>
            <p:ph type="sldNum" sz="quarter" idx="5"/>
          </p:nvPr>
        </p:nvSpPr>
        <p:spPr/>
        <p:txBody>
          <a:bodyPr/>
          <a:lstStyle/>
          <a:p>
            <a:fld id="{15A698F3-5341-0A4C-B320-4537A2452B0C}" type="slidenum">
              <a:rPr lang="en-US" smtClean="0"/>
              <a:t>19</a:t>
            </a:fld>
            <a:endParaRPr lang="en-US"/>
          </a:p>
        </p:txBody>
      </p:sp>
    </p:spTree>
    <p:extLst>
      <p:ext uri="{BB962C8B-B14F-4D97-AF65-F5344CB8AC3E}">
        <p14:creationId xmlns:p14="http://schemas.microsoft.com/office/powerpoint/2010/main" val="803813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www.codecademy.com</a:t>
            </a:r>
            <a:r>
              <a:rPr lang="en-US" dirty="0"/>
              <a:t>/article/deep-learning-workflow</a:t>
            </a:r>
          </a:p>
        </p:txBody>
      </p:sp>
      <p:sp>
        <p:nvSpPr>
          <p:cNvPr id="4" name="Slide Number Placeholder 3"/>
          <p:cNvSpPr>
            <a:spLocks noGrp="1"/>
          </p:cNvSpPr>
          <p:nvPr>
            <p:ph type="sldNum" sz="quarter" idx="5"/>
          </p:nvPr>
        </p:nvSpPr>
        <p:spPr/>
        <p:txBody>
          <a:bodyPr/>
          <a:lstStyle/>
          <a:p>
            <a:fld id="{15A698F3-5341-0A4C-B320-4537A2452B0C}" type="slidenum">
              <a:rPr lang="en-US" smtClean="0"/>
              <a:t>20</a:t>
            </a:fld>
            <a:endParaRPr lang="en-US"/>
          </a:p>
        </p:txBody>
      </p:sp>
    </p:spTree>
    <p:extLst>
      <p:ext uri="{BB962C8B-B14F-4D97-AF65-F5344CB8AC3E}">
        <p14:creationId xmlns:p14="http://schemas.microsoft.com/office/powerpoint/2010/main" val="6711940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21</a:t>
            </a:fld>
            <a:endParaRPr lang="en-US"/>
          </a:p>
        </p:txBody>
      </p:sp>
    </p:spTree>
    <p:extLst>
      <p:ext uri="{BB962C8B-B14F-4D97-AF65-F5344CB8AC3E}">
        <p14:creationId xmlns:p14="http://schemas.microsoft.com/office/powerpoint/2010/main" val="245977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the specific schedule</a:t>
            </a:r>
          </a:p>
        </p:txBody>
      </p:sp>
      <p:sp>
        <p:nvSpPr>
          <p:cNvPr id="4" name="Slide Number Placeholder 3"/>
          <p:cNvSpPr>
            <a:spLocks noGrp="1"/>
          </p:cNvSpPr>
          <p:nvPr>
            <p:ph type="sldNum" sz="quarter" idx="5"/>
          </p:nvPr>
        </p:nvSpPr>
        <p:spPr/>
        <p:txBody>
          <a:bodyPr/>
          <a:lstStyle/>
          <a:p>
            <a:fld id="{15A698F3-5341-0A4C-B320-4537A2452B0C}" type="slidenum">
              <a:rPr lang="en-US" smtClean="0"/>
              <a:t>30</a:t>
            </a:fld>
            <a:endParaRPr lang="en-US"/>
          </a:p>
        </p:txBody>
      </p:sp>
    </p:spTree>
    <p:extLst>
      <p:ext uri="{BB962C8B-B14F-4D97-AF65-F5344CB8AC3E}">
        <p14:creationId xmlns:p14="http://schemas.microsoft.com/office/powerpoint/2010/main" val="3887139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2</a:t>
            </a:fld>
            <a:endParaRPr lang="en-US"/>
          </a:p>
        </p:txBody>
      </p:sp>
    </p:spTree>
    <p:extLst>
      <p:ext uri="{BB962C8B-B14F-4D97-AF65-F5344CB8AC3E}">
        <p14:creationId xmlns:p14="http://schemas.microsoft.com/office/powerpoint/2010/main" val="3720006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=QDX-1M5Nj7s&amp;list=PLtBw6njQRU-rwp5__7C0oIVt26ZgjG9NI</a:t>
            </a:r>
          </a:p>
          <a:p>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10</a:t>
            </a:fld>
            <a:endParaRPr lang="en-US"/>
          </a:p>
        </p:txBody>
      </p:sp>
    </p:spTree>
    <p:extLst>
      <p:ext uri="{BB962C8B-B14F-4D97-AF65-F5344CB8AC3E}">
        <p14:creationId xmlns:p14="http://schemas.microsoft.com/office/powerpoint/2010/main" val="2374295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11</a:t>
            </a:fld>
            <a:endParaRPr lang="en-US"/>
          </a:p>
        </p:txBody>
      </p:sp>
    </p:spTree>
    <p:extLst>
      <p:ext uri="{BB962C8B-B14F-4D97-AF65-F5344CB8AC3E}">
        <p14:creationId xmlns:p14="http://schemas.microsoft.com/office/powerpoint/2010/main" val="524464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www.ibm.com</a:t>
            </a:r>
            <a:r>
              <a:rPr lang="en-US" dirty="0"/>
              <a:t>/blog/ai-vs-machine-learning-vs-deep-learning-vs-neural-networks/#</a:t>
            </a:r>
          </a:p>
          <a:p>
            <a:r>
              <a:rPr lang="en-US" altLang="zh-CN" dirty="0"/>
              <a:t>Figure</a:t>
            </a:r>
            <a:r>
              <a:rPr lang="zh-CN" altLang="en-US" dirty="0"/>
              <a:t> </a:t>
            </a:r>
            <a:r>
              <a:rPr lang="en-US" altLang="zh-CN" dirty="0"/>
              <a:t>from:</a:t>
            </a:r>
            <a:r>
              <a:rPr lang="zh-CN" altLang="en-US" dirty="0"/>
              <a:t> </a:t>
            </a:r>
            <a:r>
              <a:rPr lang="en-US" altLang="zh-CN" dirty="0"/>
              <a:t>https://</a:t>
            </a:r>
            <a:r>
              <a:rPr lang="en-US" altLang="zh-CN" dirty="0" err="1"/>
              <a:t>www.datacamp.com</a:t>
            </a:r>
            <a:r>
              <a:rPr lang="en-US" altLang="zh-CN" dirty="0"/>
              <a:t>/tutorial/</a:t>
            </a:r>
            <a:r>
              <a:rPr lang="en-US" altLang="zh-CN" dirty="0" err="1"/>
              <a:t>pytorch</a:t>
            </a:r>
            <a:r>
              <a:rPr lang="en-US" altLang="zh-CN" dirty="0"/>
              <a:t>-tutorial-building-a-simple-neural-network-from-scratch</a:t>
            </a:r>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12</a:t>
            </a:fld>
            <a:endParaRPr lang="en-US"/>
          </a:p>
        </p:txBody>
      </p:sp>
    </p:spTree>
    <p:extLst>
      <p:ext uri="{BB962C8B-B14F-4D97-AF65-F5344CB8AC3E}">
        <p14:creationId xmlns:p14="http://schemas.microsoft.com/office/powerpoint/2010/main" val="18344069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Ref:</a:t>
            </a:r>
            <a:r>
              <a:rPr lang="zh-CN" altLang="en-US" dirty="0"/>
              <a:t> </a:t>
            </a:r>
            <a:r>
              <a:rPr lang="en-US" altLang="zh-CN" dirty="0"/>
              <a:t>https://</a:t>
            </a:r>
            <a:r>
              <a:rPr lang="en-US" altLang="zh-CN" dirty="0" err="1"/>
              <a:t>www.upgrad.com</a:t>
            </a:r>
            <a:r>
              <a:rPr lang="en-US" altLang="zh-CN" dirty="0"/>
              <a:t>/blog/basic-</a:t>
            </a:r>
            <a:r>
              <a:rPr lang="en-US" altLang="zh-CN" dirty="0" err="1"/>
              <a:t>cnn</a:t>
            </a:r>
            <a:r>
              <a:rPr lang="en-US" altLang="zh-CN" dirty="0"/>
              <a:t>-architecture/</a:t>
            </a:r>
          </a:p>
          <a:p>
            <a:r>
              <a:rPr lang="en-US" altLang="zh-CN" dirty="0"/>
              <a:t>https://</a:t>
            </a:r>
            <a:r>
              <a:rPr lang="en-US" altLang="zh-CN" dirty="0" err="1"/>
              <a:t>medium.com</a:t>
            </a:r>
            <a:r>
              <a:rPr lang="en-US" altLang="zh-CN" dirty="0"/>
              <a:t>/</a:t>
            </a:r>
            <a:r>
              <a:rPr lang="en-US" altLang="zh-CN" dirty="0" err="1"/>
              <a:t>techiepedia</a:t>
            </a:r>
            <a:r>
              <a:rPr lang="en-US" altLang="zh-CN" dirty="0"/>
              <a:t>/binary-image-classifier-cnn-using-tensorflow-a3f5d6746697</a:t>
            </a:r>
          </a:p>
        </p:txBody>
      </p:sp>
      <p:sp>
        <p:nvSpPr>
          <p:cNvPr id="4" name="Slide Number Placeholder 3"/>
          <p:cNvSpPr>
            <a:spLocks noGrp="1"/>
          </p:cNvSpPr>
          <p:nvPr>
            <p:ph type="sldNum" sz="quarter" idx="5"/>
          </p:nvPr>
        </p:nvSpPr>
        <p:spPr/>
        <p:txBody>
          <a:bodyPr/>
          <a:lstStyle/>
          <a:p>
            <a:fld id="{15A698F3-5341-0A4C-B320-4537A2452B0C}" type="slidenum">
              <a:rPr lang="en-US" smtClean="0"/>
              <a:t>13</a:t>
            </a:fld>
            <a:endParaRPr lang="en-US"/>
          </a:p>
        </p:txBody>
      </p:sp>
    </p:spTree>
    <p:extLst>
      <p:ext uri="{BB962C8B-B14F-4D97-AF65-F5344CB8AC3E}">
        <p14:creationId xmlns:p14="http://schemas.microsoft.com/office/powerpoint/2010/main" val="1052003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Ref:</a:t>
            </a:r>
            <a:r>
              <a:rPr lang="zh-CN" altLang="en-US" dirty="0"/>
              <a:t> </a:t>
            </a:r>
            <a:r>
              <a:rPr lang="en-US" altLang="zh-CN" dirty="0"/>
              <a:t>https://</a:t>
            </a:r>
            <a:r>
              <a:rPr lang="en-US" altLang="zh-CN" dirty="0" err="1"/>
              <a:t>stanford.edu</a:t>
            </a:r>
            <a:r>
              <a:rPr lang="en-US" altLang="zh-CN" dirty="0"/>
              <a:t>/~</a:t>
            </a:r>
            <a:r>
              <a:rPr lang="en-US" altLang="zh-CN" dirty="0" err="1"/>
              <a:t>shervine</a:t>
            </a:r>
            <a:r>
              <a:rPr lang="en-US" altLang="zh-CN" dirty="0"/>
              <a:t>/teaching/cs-230/</a:t>
            </a:r>
            <a:r>
              <a:rPr lang="en-US" altLang="zh-CN" dirty="0" err="1"/>
              <a:t>cheatsheet</a:t>
            </a:r>
            <a:r>
              <a:rPr lang="en-US" altLang="zh-CN" dirty="0"/>
              <a:t>-recurrent-neural-networks</a:t>
            </a:r>
          </a:p>
          <a:p>
            <a:r>
              <a:rPr lang="en-US" altLang="zh-CN" dirty="0"/>
              <a:t>https://</a:t>
            </a:r>
            <a:r>
              <a:rPr lang="en-US" altLang="zh-CN" dirty="0" err="1"/>
              <a:t>www.analyticsvidhya.com</a:t>
            </a:r>
            <a:r>
              <a:rPr lang="en-US" altLang="zh-CN" dirty="0"/>
              <a:t>/blog/2022/03/a-brief-overview-of-recurrent-neural-networks-</a:t>
            </a:r>
            <a:r>
              <a:rPr lang="en-US" altLang="zh-CN" dirty="0" err="1"/>
              <a:t>rnn</a:t>
            </a:r>
            <a:r>
              <a:rPr lang="en-US" altLang="zh-CN" dirty="0"/>
              <a:t>/</a:t>
            </a:r>
          </a:p>
          <a:p>
            <a:endParaRPr lang="en-US" altLang="zh-CN" dirty="0"/>
          </a:p>
          <a:p>
            <a:endParaRPr lang="en-US" altLang="zh-CN" dirty="0"/>
          </a:p>
        </p:txBody>
      </p:sp>
      <p:sp>
        <p:nvSpPr>
          <p:cNvPr id="4" name="Slide Number Placeholder 3"/>
          <p:cNvSpPr>
            <a:spLocks noGrp="1"/>
          </p:cNvSpPr>
          <p:nvPr>
            <p:ph type="sldNum" sz="quarter" idx="5"/>
          </p:nvPr>
        </p:nvSpPr>
        <p:spPr/>
        <p:txBody>
          <a:bodyPr/>
          <a:lstStyle/>
          <a:p>
            <a:fld id="{15A698F3-5341-0A4C-B320-4537A2452B0C}" type="slidenum">
              <a:rPr lang="en-US" smtClean="0"/>
              <a:t>14</a:t>
            </a:fld>
            <a:endParaRPr lang="en-US"/>
          </a:p>
        </p:txBody>
      </p:sp>
    </p:spTree>
    <p:extLst>
      <p:ext uri="{BB962C8B-B14F-4D97-AF65-F5344CB8AC3E}">
        <p14:creationId xmlns:p14="http://schemas.microsoft.com/office/powerpoint/2010/main" val="994403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Ref:</a:t>
            </a:r>
            <a:r>
              <a:rPr lang="zh-CN" altLang="en-US" dirty="0"/>
              <a:t> </a:t>
            </a:r>
            <a:r>
              <a:rPr lang="en-US" altLang="zh-CN" dirty="0"/>
              <a:t>https://</a:t>
            </a:r>
            <a:r>
              <a:rPr lang="en-US" altLang="zh-CN" dirty="0" err="1"/>
              <a:t>towardsdatascience.com</a:t>
            </a:r>
            <a:r>
              <a:rPr lang="en-US" altLang="zh-CN" dirty="0"/>
              <a:t>/applied-deep-learning-part-3-autoencoders-1c083af4d798</a:t>
            </a:r>
            <a:r>
              <a:rPr lang="zh-CN" altLang="en-US" dirty="0"/>
              <a:t> </a:t>
            </a:r>
            <a:endParaRPr lang="en-US" altLang="zh-CN" dirty="0"/>
          </a:p>
          <a:p>
            <a:endParaRPr lang="en-US" altLang="zh-CN" dirty="0"/>
          </a:p>
          <a:p>
            <a:endParaRPr lang="en-US" altLang="zh-CN" dirty="0"/>
          </a:p>
        </p:txBody>
      </p:sp>
      <p:sp>
        <p:nvSpPr>
          <p:cNvPr id="4" name="Slide Number Placeholder 3"/>
          <p:cNvSpPr>
            <a:spLocks noGrp="1"/>
          </p:cNvSpPr>
          <p:nvPr>
            <p:ph type="sldNum" sz="quarter" idx="5"/>
          </p:nvPr>
        </p:nvSpPr>
        <p:spPr/>
        <p:txBody>
          <a:bodyPr/>
          <a:lstStyle/>
          <a:p>
            <a:fld id="{15A698F3-5341-0A4C-B320-4537A2452B0C}" type="slidenum">
              <a:rPr lang="en-US" smtClean="0"/>
              <a:t>15</a:t>
            </a:fld>
            <a:endParaRPr lang="en-US"/>
          </a:p>
        </p:txBody>
      </p:sp>
    </p:spTree>
    <p:extLst>
      <p:ext uri="{BB962C8B-B14F-4D97-AF65-F5344CB8AC3E}">
        <p14:creationId xmlns:p14="http://schemas.microsoft.com/office/powerpoint/2010/main" val="670223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Ref:</a:t>
            </a:r>
            <a:r>
              <a:rPr lang="zh-CN" altLang="en-US" dirty="0"/>
              <a:t> </a:t>
            </a:r>
            <a:r>
              <a:rPr lang="en-US" altLang="zh-CN" dirty="0"/>
              <a:t>https://</a:t>
            </a:r>
            <a:r>
              <a:rPr lang="en-US" altLang="zh-CN" dirty="0" err="1"/>
              <a:t>developer.ibm.com</a:t>
            </a:r>
            <a:r>
              <a:rPr lang="en-US" altLang="zh-CN" dirty="0"/>
              <a:t>/articles/generative-adversarial-networks-explained/</a:t>
            </a:r>
          </a:p>
          <a:p>
            <a:endParaRPr lang="en-US" altLang="zh-CN" dirty="0"/>
          </a:p>
          <a:p>
            <a:endParaRPr lang="en-US" altLang="zh-CN" dirty="0"/>
          </a:p>
          <a:p>
            <a:endParaRPr lang="en-US" altLang="zh-CN" dirty="0"/>
          </a:p>
        </p:txBody>
      </p:sp>
      <p:sp>
        <p:nvSpPr>
          <p:cNvPr id="4" name="Slide Number Placeholder 3"/>
          <p:cNvSpPr>
            <a:spLocks noGrp="1"/>
          </p:cNvSpPr>
          <p:nvPr>
            <p:ph type="sldNum" sz="quarter" idx="5"/>
          </p:nvPr>
        </p:nvSpPr>
        <p:spPr/>
        <p:txBody>
          <a:bodyPr/>
          <a:lstStyle/>
          <a:p>
            <a:fld id="{15A698F3-5341-0A4C-B320-4537A2452B0C}" type="slidenum">
              <a:rPr lang="en-US" smtClean="0"/>
              <a:t>16</a:t>
            </a:fld>
            <a:endParaRPr lang="en-US"/>
          </a:p>
        </p:txBody>
      </p:sp>
    </p:spTree>
    <p:extLst>
      <p:ext uri="{BB962C8B-B14F-4D97-AF65-F5344CB8AC3E}">
        <p14:creationId xmlns:p14="http://schemas.microsoft.com/office/powerpoint/2010/main" val="27771933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1A1F0-9EDD-CE47-976B-5B26E2D9FC5A}"/>
              </a:ext>
            </a:extLst>
          </p:cNvPr>
          <p:cNvSpPr>
            <a:spLocks noGrp="1"/>
          </p:cNvSpPr>
          <p:nvPr>
            <p:ph type="ctrTitle"/>
          </p:nvPr>
        </p:nvSpPr>
        <p:spPr>
          <a:xfrm>
            <a:off x="1524000" y="1122363"/>
            <a:ext cx="9144000" cy="2387600"/>
          </a:xfrm>
          <a:prstGeom prst="rect">
            <a:avLst/>
          </a:prstGeom>
        </p:spPr>
        <p:txBody>
          <a:bodyPr anchor="b"/>
          <a:lstStyle>
            <a:lvl1pPr algn="ctr">
              <a:defRPr sz="6000">
                <a:latin typeface="Garamond" panose="02020404030301010803" pitchFamily="18"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61FD2DD-5C01-AC40-89F6-590431F0CF1A}"/>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b="0" i="0">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38174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53B541A-3E10-8E99-9BEA-E06E2B930780}"/>
              </a:ext>
            </a:extLst>
          </p:cNvPr>
          <p:cNvSpPr>
            <a:spLocks noGrp="1"/>
          </p:cNvSpPr>
          <p:nvPr>
            <p:ph type="title"/>
          </p:nvPr>
        </p:nvSpPr>
        <p:spPr>
          <a:xfrm>
            <a:off x="838200" y="365125"/>
            <a:ext cx="10515600" cy="1325563"/>
          </a:xfrm>
          <a:prstGeom prst="rect">
            <a:avLst/>
          </a:prstGeom>
        </p:spPr>
        <p:txBody>
          <a:bodyPr anchor="ctr"/>
          <a:lstStyle>
            <a:lvl1pPr>
              <a:defRPr>
                <a:solidFill>
                  <a:srgbClr val="4B9CD3"/>
                </a:solidFill>
                <a:latin typeface="Garamond" panose="02020404030301010803" pitchFamily="18" charset="0"/>
              </a:defRPr>
            </a:lvl1pPr>
          </a:lstStyle>
          <a:p>
            <a:r>
              <a:rPr lang="en-US"/>
              <a:t>Click to edit Master title style</a:t>
            </a:r>
            <a:endParaRPr lang="en-US" dirty="0"/>
          </a:p>
        </p:txBody>
      </p:sp>
      <p:sp>
        <p:nvSpPr>
          <p:cNvPr id="5" name="Content Placeholder 2">
            <a:extLst>
              <a:ext uri="{FF2B5EF4-FFF2-40B4-BE49-F238E27FC236}">
                <a16:creationId xmlns:a16="http://schemas.microsoft.com/office/drawing/2014/main" id="{E600DB60-1122-1A1F-83BA-451AF26C08C3}"/>
              </a:ext>
            </a:extLst>
          </p:cNvPr>
          <p:cNvSpPr>
            <a:spLocks noGrp="1"/>
          </p:cNvSpPr>
          <p:nvPr>
            <p:ph idx="1"/>
          </p:nvPr>
        </p:nvSpPr>
        <p:spPr>
          <a:xfrm>
            <a:off x="838200" y="1825625"/>
            <a:ext cx="10515600" cy="4351338"/>
          </a:xfrm>
          <a:prstGeom prst="rect">
            <a:avLst/>
          </a:prstGeo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18490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131DFC-AA6A-9152-9C62-69C349D0231C}"/>
              </a:ext>
            </a:extLst>
          </p:cNvPr>
          <p:cNvSpPr>
            <a:spLocks noGrp="1"/>
          </p:cNvSpPr>
          <p:nvPr>
            <p:ph type="title"/>
          </p:nvPr>
        </p:nvSpPr>
        <p:spPr>
          <a:xfrm>
            <a:off x="838200" y="365125"/>
            <a:ext cx="10515600" cy="1325563"/>
          </a:xfrm>
          <a:prstGeom prst="rect">
            <a:avLst/>
          </a:prstGeom>
        </p:spPr>
        <p:txBody>
          <a:bodyPr anchor="ctr"/>
          <a:lstStyle>
            <a:lvl1pPr>
              <a:defRPr>
                <a:solidFill>
                  <a:srgbClr val="4B9CD3"/>
                </a:solidFill>
                <a:latin typeface="Garamond" panose="02020404030301010803" pitchFamily="18" charset="0"/>
              </a:defRPr>
            </a:lvl1pPr>
          </a:lstStyle>
          <a:p>
            <a:r>
              <a:rPr lang="en-US"/>
              <a:t>Click to edit Master title style</a:t>
            </a:r>
            <a:endParaRPr lang="en-US" dirty="0"/>
          </a:p>
        </p:txBody>
      </p:sp>
      <p:sp>
        <p:nvSpPr>
          <p:cNvPr id="5" name="Content Placeholder 2">
            <a:extLst>
              <a:ext uri="{FF2B5EF4-FFF2-40B4-BE49-F238E27FC236}">
                <a16:creationId xmlns:a16="http://schemas.microsoft.com/office/drawing/2014/main" id="{33971989-4B10-6073-103D-30F7EF9AEE3D}"/>
              </a:ext>
            </a:extLst>
          </p:cNvPr>
          <p:cNvSpPr>
            <a:spLocks noGrp="1"/>
          </p:cNvSpPr>
          <p:nvPr>
            <p:ph idx="1"/>
          </p:nvPr>
        </p:nvSpPr>
        <p:spPr>
          <a:xfrm>
            <a:off x="838200" y="1825625"/>
            <a:ext cx="10515600" cy="4351338"/>
          </a:xfrm>
          <a:prstGeom prst="rect">
            <a:avLst/>
          </a:prstGeo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689971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Google Shape;9;p2">
            <a:extLst>
              <a:ext uri="{FF2B5EF4-FFF2-40B4-BE49-F238E27FC236}">
                <a16:creationId xmlns:a16="http://schemas.microsoft.com/office/drawing/2014/main" id="{C440AC81-4F63-F24E-A7F6-007E3640F1D0}"/>
              </a:ext>
            </a:extLst>
          </p:cNvPr>
          <p:cNvSpPr/>
          <p:nvPr/>
        </p:nvSpPr>
        <p:spPr>
          <a:xfrm>
            <a:off x="0" y="6491813"/>
            <a:ext cx="12192000" cy="365125"/>
          </a:xfrm>
          <a:custGeom>
            <a:avLst/>
            <a:gdLst/>
            <a:ahLst/>
            <a:cxnLst/>
            <a:rect l="l" t="t" r="r" b="b"/>
            <a:pathLst>
              <a:path w="285299" h="14838" extrusionOk="0">
                <a:moveTo>
                  <a:pt x="0" y="1"/>
                </a:moveTo>
                <a:lnTo>
                  <a:pt x="0" y="14838"/>
                </a:lnTo>
                <a:lnTo>
                  <a:pt x="285299" y="14838"/>
                </a:lnTo>
                <a:lnTo>
                  <a:pt x="285299" y="1"/>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itle 1">
            <a:extLst>
              <a:ext uri="{FF2B5EF4-FFF2-40B4-BE49-F238E27FC236}">
                <a16:creationId xmlns:a16="http://schemas.microsoft.com/office/drawing/2014/main" id="{2C39C15A-259E-7C44-8A18-8BB82B3BD19B}"/>
              </a:ext>
            </a:extLst>
          </p:cNvPr>
          <p:cNvSpPr>
            <a:spLocks noGrp="1"/>
          </p:cNvSpPr>
          <p:nvPr>
            <p:ph type="title"/>
          </p:nvPr>
        </p:nvSpPr>
        <p:spPr>
          <a:xfrm>
            <a:off x="115407" y="124292"/>
            <a:ext cx="11949345" cy="532655"/>
          </a:xfrm>
          <a:prstGeom prst="rect">
            <a:avLst/>
          </a:prstGeom>
        </p:spPr>
        <p:txBody>
          <a:bodyPr>
            <a:normAutofit/>
          </a:bodyPr>
          <a:lstStyle>
            <a:lvl1pPr>
              <a:defRPr sz="3000"/>
            </a:lvl1pPr>
          </a:lstStyle>
          <a:p>
            <a:r>
              <a:rPr lang="en-US"/>
              <a:t>Click to edit Master title style</a:t>
            </a:r>
          </a:p>
        </p:txBody>
      </p:sp>
    </p:spTree>
    <p:extLst>
      <p:ext uri="{BB962C8B-B14F-4D97-AF65-F5344CB8AC3E}">
        <p14:creationId xmlns:p14="http://schemas.microsoft.com/office/powerpoint/2010/main" val="29390878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Google Shape;9;p2">
            <a:extLst>
              <a:ext uri="{FF2B5EF4-FFF2-40B4-BE49-F238E27FC236}">
                <a16:creationId xmlns:a16="http://schemas.microsoft.com/office/drawing/2014/main" id="{78E90F76-D05A-E649-ABCF-07B2C04F24A1}"/>
              </a:ext>
            </a:extLst>
          </p:cNvPr>
          <p:cNvSpPr/>
          <p:nvPr/>
        </p:nvSpPr>
        <p:spPr>
          <a:xfrm>
            <a:off x="0" y="6491813"/>
            <a:ext cx="12192000" cy="365125"/>
          </a:xfrm>
          <a:custGeom>
            <a:avLst/>
            <a:gdLst/>
            <a:ahLst/>
            <a:cxnLst/>
            <a:rect l="l" t="t" r="r" b="b"/>
            <a:pathLst>
              <a:path w="285299" h="14838" extrusionOk="0">
                <a:moveTo>
                  <a:pt x="0" y="1"/>
                </a:moveTo>
                <a:lnTo>
                  <a:pt x="0" y="14838"/>
                </a:lnTo>
                <a:lnTo>
                  <a:pt x="285299" y="14838"/>
                </a:lnTo>
                <a:lnTo>
                  <a:pt x="285299" y="1"/>
                </a:lnTo>
                <a:close/>
              </a:path>
            </a:pathLst>
          </a:custGeom>
          <a:solidFill>
            <a:srgbClr val="4B9C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Placeholder 1">
            <a:extLst>
              <a:ext uri="{FF2B5EF4-FFF2-40B4-BE49-F238E27FC236}">
                <a16:creationId xmlns:a16="http://schemas.microsoft.com/office/drawing/2014/main" id="{8E8AA56D-5DF7-EC1C-0876-F21FAD50A9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4" name="Text Placeholder 2">
            <a:extLst>
              <a:ext uri="{FF2B5EF4-FFF2-40B4-BE49-F238E27FC236}">
                <a16:creationId xmlns:a16="http://schemas.microsoft.com/office/drawing/2014/main" id="{4CC8DBF6-A1D7-34AB-B1F4-5FE94730A6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682ED00C-CE04-B28E-F99A-F2A3A5EB1ECF}"/>
              </a:ext>
            </a:extLst>
          </p:cNvPr>
          <p:cNvPicPr>
            <a:picLocks noChangeAspect="1"/>
          </p:cNvPicPr>
          <p:nvPr userDrawn="1"/>
        </p:nvPicPr>
        <p:blipFill>
          <a:blip r:embed="rId6"/>
          <a:stretch>
            <a:fillRect/>
          </a:stretch>
        </p:blipFill>
        <p:spPr>
          <a:xfrm>
            <a:off x="142505" y="6516131"/>
            <a:ext cx="2428418" cy="312226"/>
          </a:xfrm>
          <a:prstGeom prst="rect">
            <a:avLst/>
          </a:prstGeom>
        </p:spPr>
      </p:pic>
      <p:sp>
        <p:nvSpPr>
          <p:cNvPr id="10" name="Slide Number Placeholder 9">
            <a:extLst>
              <a:ext uri="{FF2B5EF4-FFF2-40B4-BE49-F238E27FC236}">
                <a16:creationId xmlns:a16="http://schemas.microsoft.com/office/drawing/2014/main" id="{F69BA984-4CE6-958B-2272-4C7E7B3F42FF}"/>
              </a:ext>
            </a:extLst>
          </p:cNvPr>
          <p:cNvSpPr>
            <a:spLocks noGrp="1"/>
          </p:cNvSpPr>
          <p:nvPr>
            <p:ph type="sldNum" sz="quarter" idx="4"/>
          </p:nvPr>
        </p:nvSpPr>
        <p:spPr>
          <a:xfrm>
            <a:off x="9448800" y="644863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9B2B5C-2966-854B-B16C-B3A01735BD8B}" type="slidenum">
              <a:rPr lang="en-US" smtClean="0"/>
              <a:t>‹#›</a:t>
            </a:fld>
            <a:endParaRPr lang="en-US"/>
          </a:p>
        </p:txBody>
      </p:sp>
    </p:spTree>
    <p:extLst>
      <p:ext uri="{BB962C8B-B14F-4D97-AF65-F5344CB8AC3E}">
        <p14:creationId xmlns:p14="http://schemas.microsoft.com/office/powerpoint/2010/main" val="3065179167"/>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2" r:id="rId3"/>
    <p:sldLayoutId id="2147483663" r:id="rId4"/>
  </p:sldLayoutIdLst>
  <p:hf hdr="0" ftr="0" dt="0"/>
  <p:txStyles>
    <p:titleStyle>
      <a:lvl1pPr algn="l" defTabSz="914400" rtl="0" eaLnBrk="1" latinLnBrk="0" hangingPunct="1">
        <a:lnSpc>
          <a:spcPct val="90000"/>
        </a:lnSpc>
        <a:spcBef>
          <a:spcPct val="0"/>
        </a:spcBef>
        <a:buNone/>
        <a:defRPr sz="4400" kern="1200">
          <a:solidFill>
            <a:srgbClr val="4B9CD3"/>
          </a:solidFill>
          <a:latin typeface="Garamond" panose="020204040303010108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7" Type="http://schemas.microsoft.com/office/2007/relationships/hdphoto" Target="../media/hdphoto3.wdp"/><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gif"/><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svg"/><Relationship Id="rId18" Type="http://schemas.openxmlformats.org/officeDocument/2006/relationships/image" Target="../media/image53.png"/><Relationship Id="rId3" Type="http://schemas.openxmlformats.org/officeDocument/2006/relationships/image" Target="../media/image38.png"/><Relationship Id="rId7" Type="http://schemas.openxmlformats.org/officeDocument/2006/relationships/image" Target="../media/image42.svg"/><Relationship Id="rId12" Type="http://schemas.openxmlformats.org/officeDocument/2006/relationships/image" Target="../media/image47.png"/><Relationship Id="rId17" Type="http://schemas.openxmlformats.org/officeDocument/2006/relationships/image" Target="../media/image52.svg"/><Relationship Id="rId2" Type="http://schemas.openxmlformats.org/officeDocument/2006/relationships/notesSlide" Target="../notesSlides/notesSlide12.xml"/><Relationship Id="rId16" Type="http://schemas.openxmlformats.org/officeDocument/2006/relationships/image" Target="../media/image51.png"/><Relationship Id="rId20" Type="http://schemas.microsoft.com/office/2007/relationships/hdphoto" Target="../media/hdphoto4.wdp"/><Relationship Id="rId1" Type="http://schemas.openxmlformats.org/officeDocument/2006/relationships/slideLayout" Target="../slideLayouts/slideLayout3.xml"/><Relationship Id="rId6" Type="http://schemas.openxmlformats.org/officeDocument/2006/relationships/image" Target="../media/image41.png"/><Relationship Id="rId11" Type="http://schemas.openxmlformats.org/officeDocument/2006/relationships/image" Target="../media/image46.svg"/><Relationship Id="rId5" Type="http://schemas.openxmlformats.org/officeDocument/2006/relationships/image" Target="../media/image40.svg"/><Relationship Id="rId15" Type="http://schemas.openxmlformats.org/officeDocument/2006/relationships/image" Target="../media/image50.svg"/><Relationship Id="rId10" Type="http://schemas.openxmlformats.org/officeDocument/2006/relationships/image" Target="../media/image45.png"/><Relationship Id="rId19" Type="http://schemas.openxmlformats.org/officeDocument/2006/relationships/image" Target="../media/image54.png"/><Relationship Id="rId4" Type="http://schemas.openxmlformats.org/officeDocument/2006/relationships/image" Target="../media/image39.png"/><Relationship Id="rId9" Type="http://schemas.openxmlformats.org/officeDocument/2006/relationships/image" Target="../media/image44.svg"/><Relationship Id="rId14" Type="http://schemas.openxmlformats.org/officeDocument/2006/relationships/image" Target="../media/image4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arxiv.org/abs/2403.10459" TargetMode="External"/><Relationship Id="rId2" Type="http://schemas.openxmlformats.org/officeDocument/2006/relationships/hyperlink" Target="https://icml.cc/virtual/2023/tutorial/21558"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jpeg"/><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5" Type="http://schemas.microsoft.com/office/2007/relationships/hdphoto" Target="../media/hdphoto1.wdp"/><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56582-E0B3-654B-5EB3-404B5A2D7909}"/>
              </a:ext>
            </a:extLst>
          </p:cNvPr>
          <p:cNvSpPr>
            <a:spLocks noGrp="1"/>
          </p:cNvSpPr>
          <p:nvPr>
            <p:ph type="ctrTitle"/>
          </p:nvPr>
        </p:nvSpPr>
        <p:spPr>
          <a:xfrm>
            <a:off x="1524000" y="2149463"/>
            <a:ext cx="9144000" cy="1054242"/>
          </a:xfrm>
        </p:spPr>
        <p:txBody>
          <a:bodyPr>
            <a:normAutofit/>
          </a:bodyPr>
          <a:lstStyle/>
          <a:p>
            <a:r>
              <a:rPr lang="en-US" altLang="zh-CN" sz="6000" dirty="0">
                <a:latin typeface="Times New Roman" panose="02020603050405020304" pitchFamily="18" charset="0"/>
                <a:cs typeface="Times New Roman" panose="02020603050405020304" pitchFamily="18" charset="0"/>
              </a:rPr>
              <a:t>Deep learning short course</a:t>
            </a:r>
            <a:endParaRPr lang="en-US" dirty="0"/>
          </a:p>
        </p:txBody>
      </p:sp>
      <p:sp>
        <p:nvSpPr>
          <p:cNvPr id="3" name="Subtitle 2">
            <a:extLst>
              <a:ext uri="{FF2B5EF4-FFF2-40B4-BE49-F238E27FC236}">
                <a16:creationId xmlns:a16="http://schemas.microsoft.com/office/drawing/2014/main" id="{F3C7D828-3EAE-1C45-4064-FC4EFA1D341C}"/>
              </a:ext>
            </a:extLst>
          </p:cNvPr>
          <p:cNvSpPr>
            <a:spLocks noGrp="1"/>
          </p:cNvSpPr>
          <p:nvPr>
            <p:ph type="subTitle" idx="1"/>
          </p:nvPr>
        </p:nvSpPr>
        <p:spPr>
          <a:xfrm>
            <a:off x="1524000" y="4365916"/>
            <a:ext cx="9144000" cy="471138"/>
          </a:xfrm>
        </p:spPr>
        <p:txBody>
          <a:bodyPr/>
          <a:lstStyle/>
          <a:p>
            <a:r>
              <a:rPr lang="en-US" dirty="0"/>
              <a:t>Cha</a:t>
            </a:r>
            <a:r>
              <a:rPr lang="en-US" altLang="zh-CN" dirty="0"/>
              <a:t>pter</a:t>
            </a:r>
            <a:r>
              <a:rPr lang="zh-CN" altLang="en-US" dirty="0"/>
              <a:t> </a:t>
            </a:r>
            <a:r>
              <a:rPr lang="en-US" altLang="zh-CN" dirty="0"/>
              <a:t>1.</a:t>
            </a:r>
            <a:r>
              <a:rPr lang="zh-CN" altLang="en-US" dirty="0"/>
              <a:t> </a:t>
            </a:r>
            <a:r>
              <a:rPr lang="en-US" altLang="zh-CN" sz="2400" dirty="0">
                <a:latin typeface="Times New Roman" panose="02020603050405020304" pitchFamily="18" charset="0"/>
                <a:cs typeface="Times New Roman" panose="02020603050405020304" pitchFamily="18" charset="0"/>
              </a:rPr>
              <a:t>Introduction</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to</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Deep</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Learning</a:t>
            </a:r>
            <a:endParaRPr lang="en-US" dirty="0"/>
          </a:p>
        </p:txBody>
      </p:sp>
    </p:spTree>
    <p:extLst>
      <p:ext uri="{BB962C8B-B14F-4D97-AF65-F5344CB8AC3E}">
        <p14:creationId xmlns:p14="http://schemas.microsoft.com/office/powerpoint/2010/main" val="1970685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a:xfrm>
            <a:off x="838200" y="365125"/>
            <a:ext cx="10515600" cy="1325563"/>
          </a:xfrm>
        </p:spPr>
        <p:txBody>
          <a:bodyPr/>
          <a:lstStyle/>
          <a:p>
            <a:r>
              <a:rPr lang="en-US" altLang="zh-CN" dirty="0"/>
              <a:t>Deep Learning</a:t>
            </a:r>
            <a:endParaRPr lang="en-US" dirty="0"/>
          </a:p>
        </p:txBody>
      </p:sp>
      <p:sp>
        <p:nvSpPr>
          <p:cNvPr id="3" name="Content Placeholder 2">
            <a:extLst>
              <a:ext uri="{FF2B5EF4-FFF2-40B4-BE49-F238E27FC236}">
                <a16:creationId xmlns:a16="http://schemas.microsoft.com/office/drawing/2014/main" id="{16D4FC3B-E5AF-F621-AB55-66538132158C}"/>
              </a:ext>
            </a:extLst>
          </p:cNvPr>
          <p:cNvSpPr>
            <a:spLocks noGrp="1"/>
          </p:cNvSpPr>
          <p:nvPr>
            <p:ph idx="1"/>
          </p:nvPr>
        </p:nvSpPr>
        <p:spPr>
          <a:xfrm>
            <a:off x="838200" y="1825625"/>
            <a:ext cx="10515600" cy="3078884"/>
          </a:xfrm>
        </p:spPr>
        <p:txBody>
          <a:bodyPr>
            <a:noAutofit/>
          </a:bodyPr>
          <a:lstStyle/>
          <a:p>
            <a:pPr>
              <a:spcAft>
                <a:spcPts val="600"/>
              </a:spcAft>
            </a:pPr>
            <a:r>
              <a:rPr lang="en-US" altLang="zh-CN" sz="2000" dirty="0"/>
              <a:t>Deep learning is </a:t>
            </a:r>
            <a:r>
              <a:rPr lang="en-US" altLang="zh-CN" sz="2000" b="1" dirty="0"/>
              <a:t>a subset of machine learning</a:t>
            </a:r>
            <a:r>
              <a:rPr lang="en-US" altLang="zh-CN" sz="2000" dirty="0"/>
              <a:t> that focuses on training artificial neural networks to perform tasks. Its algorithms were inspired by the working of the human brain.</a:t>
            </a:r>
          </a:p>
          <a:p>
            <a:pPr>
              <a:spcAft>
                <a:spcPts val="600"/>
              </a:spcAft>
            </a:pPr>
            <a:r>
              <a:rPr lang="en-US" altLang="zh-CN" sz="2000" dirty="0"/>
              <a:t>It‘s characterized by the use of </a:t>
            </a:r>
            <a:r>
              <a:rPr lang="en-US" altLang="zh-CN" sz="2000" b="1" dirty="0"/>
              <a:t>multiple layers</a:t>
            </a:r>
            <a:r>
              <a:rPr lang="en-US" altLang="zh-CN" sz="2000" dirty="0"/>
              <a:t> (deep architectures) that </a:t>
            </a:r>
            <a:r>
              <a:rPr lang="en-US" altLang="zh-CN" sz="2000" b="1" dirty="0"/>
              <a:t>allow networks</a:t>
            </a:r>
            <a:r>
              <a:rPr lang="zh-CN" altLang="en-US" sz="2000" b="1" dirty="0"/>
              <a:t> </a:t>
            </a:r>
            <a:r>
              <a:rPr lang="en-US" altLang="zh-CN" sz="2000" dirty="0"/>
              <a:t>(neural</a:t>
            </a:r>
            <a:r>
              <a:rPr lang="zh-CN" altLang="en-US" sz="2000" dirty="0"/>
              <a:t> </a:t>
            </a:r>
            <a:r>
              <a:rPr lang="en-US" altLang="zh-CN" sz="2000" dirty="0"/>
              <a:t>networks)</a:t>
            </a:r>
            <a:r>
              <a:rPr lang="en-US" altLang="zh-CN" sz="2000" b="1" dirty="0"/>
              <a:t> to learn hierarchical representations of data</a:t>
            </a:r>
            <a:r>
              <a:rPr lang="en-US" altLang="zh-CN" sz="2000" dirty="0"/>
              <a:t> and to learn to complete specific tasks. </a:t>
            </a:r>
          </a:p>
          <a:p>
            <a:pPr>
              <a:spcAft>
                <a:spcPts val="600"/>
              </a:spcAft>
            </a:pPr>
            <a:r>
              <a:rPr lang="en-US" altLang="zh-CN" sz="2000" dirty="0"/>
              <a:t>In contrast to traditional machine learning, which often requires manual feature extraction, deep learning can </a:t>
            </a:r>
            <a:r>
              <a:rPr lang="en-US" altLang="zh-CN" sz="2000" b="1" dirty="0"/>
              <a:t>automatically learn features from raw data</a:t>
            </a:r>
            <a:r>
              <a:rPr lang="en-US" altLang="zh-CN" sz="2000" dirty="0"/>
              <a:t>, which you can think of as patterns that occur within the data.</a:t>
            </a:r>
          </a:p>
          <a:p>
            <a:pPr>
              <a:spcAft>
                <a:spcPts val="600"/>
              </a:spcAft>
            </a:pPr>
            <a:r>
              <a:rPr lang="en-US" altLang="zh-CN" sz="2000" dirty="0"/>
              <a:t>Deep learning can be used for supervised, unsupervised as well as reinforcement machine learning.</a:t>
            </a:r>
          </a:p>
        </p:txBody>
      </p:sp>
      <p:sp>
        <p:nvSpPr>
          <p:cNvPr id="4" name="TextBox 3">
            <a:extLst>
              <a:ext uri="{FF2B5EF4-FFF2-40B4-BE49-F238E27FC236}">
                <a16:creationId xmlns:a16="http://schemas.microsoft.com/office/drawing/2014/main" id="{B64C7A84-5C0E-6F48-8661-A85FE04B5D90}"/>
              </a:ext>
            </a:extLst>
          </p:cNvPr>
          <p:cNvSpPr txBox="1"/>
          <p:nvPr/>
        </p:nvSpPr>
        <p:spPr>
          <a:xfrm>
            <a:off x="1245993" y="5177642"/>
            <a:ext cx="9373079" cy="461665"/>
          </a:xfrm>
          <a:prstGeom prst="rect">
            <a:avLst/>
          </a:prstGeom>
          <a:noFill/>
        </p:spPr>
        <p:txBody>
          <a:bodyPr wrap="none" rtlCol="0">
            <a:spAutoFit/>
          </a:bodyPr>
          <a:lstStyle/>
          <a:p>
            <a:pPr algn="ctr"/>
            <a:r>
              <a:rPr lang="en-US" sz="2400" dirty="0">
                <a:solidFill>
                  <a:srgbClr val="FD6571"/>
                </a:solidFill>
                <a:latin typeface="Times New Roman" panose="02020603050405020304" pitchFamily="18" charset="0"/>
                <a:cs typeface="Times New Roman" panose="02020603050405020304" pitchFamily="18" charset="0"/>
              </a:rPr>
              <a:t>Objective: teaching computer how to </a:t>
            </a:r>
            <a:r>
              <a:rPr lang="en-US" sz="2400" b="1" dirty="0">
                <a:solidFill>
                  <a:srgbClr val="FD6571"/>
                </a:solidFill>
                <a:latin typeface="Times New Roman" panose="02020603050405020304" pitchFamily="18" charset="0"/>
                <a:cs typeface="Times New Roman" panose="02020603050405020304" pitchFamily="18" charset="0"/>
              </a:rPr>
              <a:t>learn a task</a:t>
            </a:r>
            <a:r>
              <a:rPr lang="en-US" sz="2400" dirty="0">
                <a:solidFill>
                  <a:srgbClr val="FD6571"/>
                </a:solidFill>
                <a:latin typeface="Times New Roman" panose="02020603050405020304" pitchFamily="18" charset="0"/>
                <a:cs typeface="Times New Roman" panose="02020603050405020304" pitchFamily="18" charset="0"/>
              </a:rPr>
              <a:t> directly from </a:t>
            </a:r>
            <a:r>
              <a:rPr lang="en-US" sz="2400" b="1" dirty="0">
                <a:solidFill>
                  <a:srgbClr val="FD6571"/>
                </a:solidFill>
                <a:latin typeface="Times New Roman" panose="02020603050405020304" pitchFamily="18" charset="0"/>
                <a:cs typeface="Times New Roman" panose="02020603050405020304" pitchFamily="18" charset="0"/>
              </a:rPr>
              <a:t>raw data</a:t>
            </a:r>
          </a:p>
        </p:txBody>
      </p:sp>
      <p:sp>
        <p:nvSpPr>
          <p:cNvPr id="6" name="Pentagon 5">
            <a:extLst>
              <a:ext uri="{FF2B5EF4-FFF2-40B4-BE49-F238E27FC236}">
                <a16:creationId xmlns:a16="http://schemas.microsoft.com/office/drawing/2014/main" id="{CE608FE6-49E6-F634-BC2D-39A4D62D177C}"/>
              </a:ext>
            </a:extLst>
          </p:cNvPr>
          <p:cNvSpPr/>
          <p:nvPr/>
        </p:nvSpPr>
        <p:spPr>
          <a:xfrm>
            <a:off x="973776" y="4938663"/>
            <a:ext cx="10380023" cy="950026"/>
          </a:xfrm>
          <a:prstGeom prst="homePlate">
            <a:avLst/>
          </a:prstGeom>
          <a:noFill/>
          <a:ln w="38100">
            <a:solidFill>
              <a:srgbClr val="01C4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3522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11BE5-4F6B-3238-462C-AF1DB107C626}"/>
              </a:ext>
            </a:extLst>
          </p:cNvPr>
          <p:cNvSpPr>
            <a:spLocks noGrp="1"/>
          </p:cNvSpPr>
          <p:nvPr>
            <p:ph type="title"/>
          </p:nvPr>
        </p:nvSpPr>
        <p:spPr>
          <a:xfrm>
            <a:off x="838200" y="365125"/>
            <a:ext cx="10515600" cy="1325563"/>
          </a:xfrm>
        </p:spPr>
        <p:txBody>
          <a:bodyPr/>
          <a:lstStyle/>
          <a:p>
            <a:r>
              <a:rPr lang="en-US" dirty="0"/>
              <a:t>Content</a:t>
            </a:r>
          </a:p>
        </p:txBody>
      </p:sp>
      <p:sp>
        <p:nvSpPr>
          <p:cNvPr id="4" name="TextBox 3">
            <a:extLst>
              <a:ext uri="{FF2B5EF4-FFF2-40B4-BE49-F238E27FC236}">
                <a16:creationId xmlns:a16="http://schemas.microsoft.com/office/drawing/2014/main" id="{53195ECE-446A-D059-3D94-0F2B4F19DE0C}"/>
              </a:ext>
            </a:extLst>
          </p:cNvPr>
          <p:cNvSpPr txBox="1"/>
          <p:nvPr/>
        </p:nvSpPr>
        <p:spPr>
          <a:xfrm>
            <a:off x="838200" y="1889760"/>
            <a:ext cx="4686924" cy="523220"/>
          </a:xfrm>
          <a:prstGeom prst="rect">
            <a:avLst/>
          </a:prstGeom>
          <a:noFill/>
        </p:spPr>
        <p:txBody>
          <a:bodyPr wrap="none" rtlCol="0">
            <a:spAutoFit/>
          </a:bodyPr>
          <a:lstStyle/>
          <a:p>
            <a:r>
              <a:rPr lang="en-US" sz="2800" dirty="0">
                <a:solidFill>
                  <a:schemeClr val="bg2">
                    <a:lumMod val="90000"/>
                  </a:schemeClr>
                </a:solidFill>
                <a:latin typeface="Times New Roman" panose="02020603050405020304" pitchFamily="18" charset="0"/>
                <a:cs typeface="Times New Roman" panose="02020603050405020304" pitchFamily="18" charset="0"/>
              </a:rPr>
              <a:t>1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Applications of deep learning</a:t>
            </a:r>
            <a:endParaRPr lang="en-US" sz="2800" dirty="0">
              <a:solidFill>
                <a:schemeClr val="bg2">
                  <a:lumMod val="90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603635F-3FA5-D53B-2EB2-36412A49E50F}"/>
              </a:ext>
            </a:extLst>
          </p:cNvPr>
          <p:cNvSpPr txBox="1"/>
          <p:nvPr/>
        </p:nvSpPr>
        <p:spPr>
          <a:xfrm>
            <a:off x="838198" y="3160776"/>
            <a:ext cx="5105885"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2 </a:t>
            </a:r>
            <a:r>
              <a:rPr lang="en-US" altLang="zh-CN" sz="2800" dirty="0">
                <a:latin typeface="Times New Roman" panose="02020603050405020304" pitchFamily="18" charset="0"/>
                <a:cs typeface="Times New Roman" panose="02020603050405020304" pitchFamily="18" charset="0"/>
              </a:rPr>
              <a:t>Modern deep learning structures</a:t>
            </a:r>
            <a:endParaRPr lang="en-US" sz="28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F86CE1A-73CA-498D-CC86-5E9354068785}"/>
              </a:ext>
            </a:extLst>
          </p:cNvPr>
          <p:cNvSpPr txBox="1"/>
          <p:nvPr/>
        </p:nvSpPr>
        <p:spPr>
          <a:xfrm>
            <a:off x="838198" y="4431792"/>
            <a:ext cx="3482043" cy="523220"/>
          </a:xfrm>
          <a:prstGeom prst="rect">
            <a:avLst/>
          </a:prstGeom>
          <a:noFill/>
        </p:spPr>
        <p:txBody>
          <a:bodyPr wrap="none" rtlCol="0">
            <a:spAutoFit/>
          </a:bodyPr>
          <a:lstStyle/>
          <a:p>
            <a:r>
              <a:rPr lang="en-US" sz="2800" dirty="0">
                <a:solidFill>
                  <a:schemeClr val="bg2">
                    <a:lumMod val="90000"/>
                  </a:schemeClr>
                </a:solidFill>
                <a:latin typeface="Times New Roman" panose="02020603050405020304" pitchFamily="18" charset="0"/>
                <a:cs typeface="Times New Roman" panose="02020603050405020304" pitchFamily="18" charset="0"/>
              </a:rPr>
              <a:t>3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Deep learning theory</a:t>
            </a:r>
            <a:endParaRPr lang="en-US" sz="2800" dirty="0">
              <a:solidFill>
                <a:schemeClr val="bg2">
                  <a:lumMod val="9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19658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a:xfrm>
            <a:off x="838200" y="365125"/>
            <a:ext cx="10744200" cy="1325563"/>
          </a:xfrm>
        </p:spPr>
        <p:txBody>
          <a:bodyPr/>
          <a:lstStyle/>
          <a:p>
            <a:r>
              <a:rPr lang="en-US" altLang="zh-CN" dirty="0"/>
              <a:t>Backbone</a:t>
            </a:r>
            <a:r>
              <a:rPr lang="zh-CN" altLang="en-US" dirty="0"/>
              <a:t> </a:t>
            </a:r>
            <a:r>
              <a:rPr lang="en-US" altLang="zh-CN" dirty="0"/>
              <a:t>of</a:t>
            </a:r>
            <a:r>
              <a:rPr lang="zh-CN" altLang="en-US" dirty="0"/>
              <a:t> </a:t>
            </a:r>
            <a:r>
              <a:rPr lang="en-US" altLang="zh-CN" dirty="0"/>
              <a:t>Deep</a:t>
            </a:r>
            <a:r>
              <a:rPr lang="zh-CN" altLang="en-US" dirty="0"/>
              <a:t> </a:t>
            </a:r>
            <a:r>
              <a:rPr lang="en-US" altLang="zh-CN" dirty="0"/>
              <a:t>Learning</a:t>
            </a:r>
            <a:r>
              <a:rPr lang="zh-CN" altLang="en-US" dirty="0"/>
              <a:t> </a:t>
            </a:r>
            <a:r>
              <a:rPr lang="en-US" altLang="zh-CN" dirty="0"/>
              <a:t>-</a:t>
            </a:r>
            <a:r>
              <a:rPr lang="zh-CN" altLang="en-US" dirty="0"/>
              <a:t> </a:t>
            </a:r>
            <a:r>
              <a:rPr lang="en-US" altLang="zh-CN" dirty="0"/>
              <a:t>Neural</a:t>
            </a:r>
            <a:r>
              <a:rPr lang="zh-CN" altLang="en-US" dirty="0"/>
              <a:t> </a:t>
            </a:r>
            <a:r>
              <a:rPr lang="en-US" altLang="zh-CN" dirty="0"/>
              <a:t>Networks</a:t>
            </a:r>
            <a:endParaRPr lang="en-US" dirty="0"/>
          </a:p>
        </p:txBody>
      </p:sp>
      <p:sp>
        <p:nvSpPr>
          <p:cNvPr id="3" name="Content Placeholder 2">
            <a:extLst>
              <a:ext uri="{FF2B5EF4-FFF2-40B4-BE49-F238E27FC236}">
                <a16:creationId xmlns:a16="http://schemas.microsoft.com/office/drawing/2014/main" id="{16D4FC3B-E5AF-F621-AB55-66538132158C}"/>
              </a:ext>
            </a:extLst>
          </p:cNvPr>
          <p:cNvSpPr>
            <a:spLocks noGrp="1"/>
          </p:cNvSpPr>
          <p:nvPr>
            <p:ph idx="1"/>
          </p:nvPr>
        </p:nvSpPr>
        <p:spPr>
          <a:xfrm>
            <a:off x="838199" y="1706357"/>
            <a:ext cx="10744200" cy="1540426"/>
          </a:xfrm>
        </p:spPr>
        <p:txBody>
          <a:bodyPr>
            <a:noAutofit/>
          </a:bodyPr>
          <a:lstStyle/>
          <a:p>
            <a:pPr>
              <a:spcAft>
                <a:spcPts val="600"/>
              </a:spcAft>
            </a:pPr>
            <a:r>
              <a:rPr lang="en-US" altLang="zh-CN" sz="2000" dirty="0"/>
              <a:t>Neural networks, also called artificial neural networks (ANNs) or simulated neural networks (SNNs), are a </a:t>
            </a:r>
            <a:r>
              <a:rPr lang="en-US" altLang="zh-CN" sz="2000" b="1" dirty="0"/>
              <a:t>subset of machine learning</a:t>
            </a:r>
            <a:r>
              <a:rPr lang="en-US" altLang="zh-CN" sz="2000" dirty="0"/>
              <a:t> and are the </a:t>
            </a:r>
            <a:r>
              <a:rPr lang="en-US" altLang="zh-CN" sz="2000" b="1" dirty="0"/>
              <a:t>backbone of deep learning algorithms</a:t>
            </a:r>
            <a:r>
              <a:rPr lang="en-US" altLang="zh-CN" sz="2000" dirty="0"/>
              <a:t>.</a:t>
            </a:r>
            <a:r>
              <a:rPr lang="zh-CN" altLang="en-US" sz="2000" dirty="0"/>
              <a:t> </a:t>
            </a:r>
            <a:endParaRPr lang="en-US" altLang="zh-CN" sz="2000" dirty="0"/>
          </a:p>
          <a:p>
            <a:pPr>
              <a:spcAft>
                <a:spcPts val="600"/>
              </a:spcAft>
            </a:pPr>
            <a:r>
              <a:rPr lang="en-US" altLang="zh-CN" sz="2000" dirty="0"/>
              <a:t>The neural network is inspired by the human brain’s interconnected neurons. They are called “neural” because they mimic how neurons in the brain signal one another.</a:t>
            </a:r>
          </a:p>
        </p:txBody>
      </p:sp>
      <p:pic>
        <p:nvPicPr>
          <p:cNvPr id="4098" name="Picture 2" descr="PyTorch Tutorial: Building a Simple Neural Network From Scratch | DataCamp">
            <a:extLst>
              <a:ext uri="{FF2B5EF4-FFF2-40B4-BE49-F238E27FC236}">
                <a16:creationId xmlns:a16="http://schemas.microsoft.com/office/drawing/2014/main" id="{EF436960-2716-2094-01C1-5172AA9E23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174" t="11041" r="4696" b="5852"/>
          <a:stretch/>
        </p:blipFill>
        <p:spPr bwMode="auto">
          <a:xfrm>
            <a:off x="7553741" y="3066057"/>
            <a:ext cx="4426227" cy="2812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9ACCE36-6271-B4E4-C5A1-8B9A3F8C2511}"/>
              </a:ext>
            </a:extLst>
          </p:cNvPr>
          <p:cNvSpPr txBox="1"/>
          <p:nvPr/>
        </p:nvSpPr>
        <p:spPr>
          <a:xfrm>
            <a:off x="838199" y="3222696"/>
            <a:ext cx="6410740" cy="2657138"/>
          </a:xfrm>
          <a:prstGeom prst="rect">
            <a:avLst/>
          </a:prstGeom>
          <a:noFill/>
        </p:spPr>
        <p:txBody>
          <a:bodyPr wrap="square">
            <a:spAutoFit/>
          </a:bodyPr>
          <a:lstStyle/>
          <a:p>
            <a:pPr marL="285750" indent="-285750">
              <a:spcBef>
                <a:spcPts val="1000"/>
              </a:spcBef>
              <a:spcAft>
                <a:spcPts val="600"/>
              </a:spcAft>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It consists of layers: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an </a:t>
            </a:r>
            <a:r>
              <a:rPr lang="en-US" altLang="zh-CN" sz="2000" b="1" dirty="0">
                <a:latin typeface="Times New Roman" panose="02020603050405020304" pitchFamily="18" charset="0"/>
                <a:cs typeface="Times New Roman" panose="02020603050405020304" pitchFamily="18" charset="0"/>
              </a:rPr>
              <a:t>input layer</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one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or</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more </a:t>
            </a:r>
            <a:r>
              <a:rPr lang="en-US" altLang="zh-CN" sz="2000" b="1" dirty="0">
                <a:latin typeface="Times New Roman" panose="02020603050405020304" pitchFamily="18" charset="0"/>
                <a:cs typeface="Times New Roman" panose="02020603050405020304" pitchFamily="18" charset="0"/>
              </a:rPr>
              <a:t>hidden layers</a:t>
            </a:r>
            <a:r>
              <a:rPr lang="en-US" altLang="zh-CN" sz="2000" dirty="0">
                <a:latin typeface="Times New Roman" panose="02020603050405020304" pitchFamily="18" charset="0"/>
                <a:cs typeface="Times New Roman" panose="02020603050405020304" pitchFamily="18" charset="0"/>
              </a:rPr>
              <a:t>, 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an </a:t>
            </a:r>
            <a:r>
              <a:rPr lang="en-US" altLang="zh-CN" sz="2000" b="1" dirty="0">
                <a:latin typeface="Times New Roman" panose="02020603050405020304" pitchFamily="18" charset="0"/>
                <a:cs typeface="Times New Roman" panose="02020603050405020304" pitchFamily="18" charset="0"/>
              </a:rPr>
              <a:t>output layer</a:t>
            </a:r>
            <a:r>
              <a:rPr lang="en-US" altLang="zh-CN" sz="2000" dirty="0">
                <a:latin typeface="Times New Roman" panose="02020603050405020304" pitchFamily="18" charset="0"/>
                <a:cs typeface="Times New Roman" panose="02020603050405020304" pitchFamily="18" charset="0"/>
              </a:rPr>
              <a:t>.</a:t>
            </a:r>
          </a:p>
          <a:p>
            <a:pPr marL="285750" indent="-285750">
              <a:spcBef>
                <a:spcPts val="1000"/>
              </a:spcBef>
              <a:spcAft>
                <a:spcPts val="600"/>
              </a:spcAft>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The “deep” in deep learning refers to the depth of layers in a neural network.</a:t>
            </a:r>
          </a:p>
          <a:p>
            <a:pPr marL="285750" indent="-285750">
              <a:spcBef>
                <a:spcPts val="1000"/>
              </a:spcBef>
              <a:spcAft>
                <a:spcPts val="600"/>
              </a:spcAft>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Usually,</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 neural network of more than three layers, including the inputs and the output, can be considered a deep-learning algorithm.</a:t>
            </a:r>
          </a:p>
        </p:txBody>
      </p:sp>
      <p:sp>
        <p:nvSpPr>
          <p:cNvPr id="4" name="TextBox 3">
            <a:extLst>
              <a:ext uri="{FF2B5EF4-FFF2-40B4-BE49-F238E27FC236}">
                <a16:creationId xmlns:a16="http://schemas.microsoft.com/office/drawing/2014/main" id="{E45594FB-F65A-AC5B-4144-ED46FE0E69FF}"/>
              </a:ext>
            </a:extLst>
          </p:cNvPr>
          <p:cNvSpPr txBox="1"/>
          <p:nvPr/>
        </p:nvSpPr>
        <p:spPr>
          <a:xfrm>
            <a:off x="7530881" y="5844542"/>
            <a:ext cx="411683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Further details on neural networks</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will</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be in upcoming courses.</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2212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a:xfrm>
            <a:off x="838199" y="365125"/>
            <a:ext cx="10995992" cy="1325563"/>
          </a:xfrm>
        </p:spPr>
        <p:txBody>
          <a:bodyPr/>
          <a:lstStyle/>
          <a:p>
            <a:r>
              <a:rPr lang="en-US" altLang="zh-CN" dirty="0"/>
              <a:t>Some</a:t>
            </a:r>
            <a:r>
              <a:rPr lang="zh-CN" altLang="en-US" dirty="0"/>
              <a:t> </a:t>
            </a:r>
            <a:r>
              <a:rPr lang="en-US" altLang="zh-CN" dirty="0"/>
              <a:t>Classic</a:t>
            </a:r>
            <a:r>
              <a:rPr lang="zh-CN" altLang="en-US" dirty="0"/>
              <a:t> </a:t>
            </a:r>
            <a:r>
              <a:rPr lang="en-US" altLang="zh-CN" dirty="0"/>
              <a:t>DL</a:t>
            </a:r>
            <a:r>
              <a:rPr lang="zh-CN" altLang="en-US" dirty="0"/>
              <a:t> </a:t>
            </a:r>
            <a:r>
              <a:rPr lang="en-US" altLang="zh-CN" dirty="0"/>
              <a:t>Model</a:t>
            </a:r>
            <a:r>
              <a:rPr lang="zh-CN" altLang="en-US" dirty="0"/>
              <a:t> </a:t>
            </a:r>
            <a:r>
              <a:rPr lang="en-US" altLang="zh-CN" dirty="0"/>
              <a:t>Architectures</a:t>
            </a:r>
            <a:endParaRPr lang="en-US" dirty="0"/>
          </a:p>
        </p:txBody>
      </p:sp>
      <p:sp>
        <p:nvSpPr>
          <p:cNvPr id="56" name="文本框 63">
            <a:extLst>
              <a:ext uri="{FF2B5EF4-FFF2-40B4-BE49-F238E27FC236}">
                <a16:creationId xmlns:a16="http://schemas.microsoft.com/office/drawing/2014/main" id="{DDCEB707-128B-49EC-3679-3BF27B52FB91}"/>
              </a:ext>
            </a:extLst>
          </p:cNvPr>
          <p:cNvSpPr txBox="1"/>
          <p:nvPr/>
        </p:nvSpPr>
        <p:spPr>
          <a:xfrm>
            <a:off x="765091" y="1352351"/>
            <a:ext cx="561772" cy="769263"/>
          </a:xfrm>
          <a:prstGeom prst="rect">
            <a:avLst/>
          </a:prstGeom>
          <a:noFill/>
        </p:spPr>
        <p:txBody>
          <a:bodyPr wrap="square" rtlCol="0">
            <a:spAutoFit/>
          </a:bodyPr>
          <a:lstStyle/>
          <a:p>
            <a:pPr algn="ctr"/>
            <a:r>
              <a:rPr lang="en-US" altLang="zh-CN" sz="4400" dirty="0">
                <a:latin typeface="Impact" panose="020B0806030902050204" pitchFamily="34" charset="0"/>
              </a:rPr>
              <a:t>1</a:t>
            </a:r>
            <a:endParaRPr lang="zh-CN" altLang="en-US" sz="4400" dirty="0">
              <a:latin typeface="Impact" panose="020B0806030902050204" pitchFamily="34" charset="0"/>
            </a:endParaRPr>
          </a:p>
        </p:txBody>
      </p:sp>
      <p:sp>
        <p:nvSpPr>
          <p:cNvPr id="57" name="TextBox 56">
            <a:extLst>
              <a:ext uri="{FF2B5EF4-FFF2-40B4-BE49-F238E27FC236}">
                <a16:creationId xmlns:a16="http://schemas.microsoft.com/office/drawing/2014/main" id="{418DE835-8D58-DE4C-6027-B325461B4F8E}"/>
              </a:ext>
            </a:extLst>
          </p:cNvPr>
          <p:cNvSpPr txBox="1"/>
          <p:nvPr/>
        </p:nvSpPr>
        <p:spPr>
          <a:xfrm>
            <a:off x="935638" y="2251865"/>
            <a:ext cx="5986022" cy="3811300"/>
          </a:xfrm>
          <a:prstGeom prst="rect">
            <a:avLst/>
          </a:prstGeom>
          <a:noFill/>
        </p:spPr>
        <p:txBody>
          <a:bodyPr wrap="square" rtlCol="0">
            <a:spAutoFit/>
          </a:bodyPr>
          <a:lstStyle/>
          <a:p>
            <a:pPr marL="285750" indent="-285750">
              <a:spcBef>
                <a:spcPts val="1000"/>
              </a:spcBef>
              <a:spcAft>
                <a:spcPts val="600"/>
              </a:spcAf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Key Features</a:t>
            </a:r>
            <a:r>
              <a:rPr lang="en-US" sz="2000" dirty="0">
                <a:latin typeface="Times New Roman" panose="02020603050405020304" pitchFamily="18" charset="0"/>
                <a:cs typeface="Times New Roman" panose="02020603050405020304" pitchFamily="18" charset="0"/>
              </a:rPr>
              <a:t>: Utilizes convolutional layers to process data </a:t>
            </a:r>
            <a:r>
              <a:rPr lang="en-US" altLang="zh-CN" sz="2000" dirty="0">
                <a:latin typeface="Times New Roman" panose="02020603050405020304" pitchFamily="18" charset="0"/>
                <a:cs typeface="Times New Roman" panose="02020603050405020304" pitchFamily="18" charset="0"/>
              </a:rPr>
              <a:t>in</a:t>
            </a:r>
            <a:r>
              <a:rPr lang="zh-CN" alt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 grid pattern (like images).</a:t>
            </a:r>
          </a:p>
          <a:p>
            <a:pPr marL="285750" indent="-285750">
              <a:spcBef>
                <a:spcPts val="1000"/>
              </a:spcBef>
              <a:spcAft>
                <a:spcPts val="600"/>
              </a:spcAf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Key Components</a:t>
            </a:r>
            <a:r>
              <a:rPr lang="en-US" sz="2000" dirty="0">
                <a:latin typeface="Times New Roman" panose="02020603050405020304" pitchFamily="18" charset="0"/>
                <a:cs typeface="Times New Roman" panose="02020603050405020304" pitchFamily="18" charset="0"/>
              </a:rPr>
              <a:t>:</a:t>
            </a:r>
          </a:p>
          <a:p>
            <a:pPr marL="742950" lvl="1" indent="-285750">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Convolutional Layers: Extract features from input images using filters.</a:t>
            </a:r>
          </a:p>
          <a:p>
            <a:pPr marL="742950" lvl="1" indent="-285750">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Pooling Layers: Reduce dimensions and computational load, retaining key information.</a:t>
            </a:r>
          </a:p>
          <a:p>
            <a:pPr marL="742950" lvl="1" indent="-285750">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Fully Connected Layers: Classify images based on extracted features.</a:t>
            </a:r>
          </a:p>
          <a:p>
            <a:pPr marL="285750" indent="-285750">
              <a:spcBef>
                <a:spcPts val="1000"/>
              </a:spcBef>
              <a:spcAft>
                <a:spcPts val="600"/>
              </a:spcAf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Example Models</a:t>
            </a:r>
            <a:r>
              <a:rPr lang="en-US" sz="2000" dirty="0">
                <a:latin typeface="Times New Roman" panose="02020603050405020304" pitchFamily="18" charset="0"/>
                <a:cs typeface="Times New Roman" panose="02020603050405020304" pitchFamily="18" charset="0"/>
              </a:rPr>
              <a:t>: LeNet-5, </a:t>
            </a:r>
            <a:r>
              <a:rPr lang="en-US" sz="2000" dirty="0" err="1">
                <a:latin typeface="Times New Roman" panose="02020603050405020304" pitchFamily="18" charset="0"/>
                <a:cs typeface="Times New Roman" panose="02020603050405020304" pitchFamily="18" charset="0"/>
              </a:rPr>
              <a:t>AlexNet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VGGNet</a:t>
            </a:r>
            <a:r>
              <a:rPr lang="en-US" sz="2000" dirty="0">
                <a:latin typeface="Times New Roman" panose="02020603050405020304" pitchFamily="18" charset="0"/>
                <a:cs typeface="Times New Roman" panose="02020603050405020304" pitchFamily="18" charset="0"/>
              </a:rPr>
              <a:t>.</a:t>
            </a:r>
          </a:p>
        </p:txBody>
      </p:sp>
      <p:sp>
        <p:nvSpPr>
          <p:cNvPr id="59" name="TextBox 58">
            <a:extLst>
              <a:ext uri="{FF2B5EF4-FFF2-40B4-BE49-F238E27FC236}">
                <a16:creationId xmlns:a16="http://schemas.microsoft.com/office/drawing/2014/main" id="{3B5C1B53-4D72-2FE7-06F1-2E99C88DD6E2}"/>
              </a:ext>
            </a:extLst>
          </p:cNvPr>
          <p:cNvSpPr txBox="1"/>
          <p:nvPr/>
        </p:nvSpPr>
        <p:spPr>
          <a:xfrm>
            <a:off x="1326863" y="1594899"/>
            <a:ext cx="5884165" cy="492443"/>
          </a:xfrm>
          <a:prstGeom prst="rect">
            <a:avLst/>
          </a:prstGeom>
          <a:noFill/>
        </p:spPr>
        <p:txBody>
          <a:bodyPr wrap="square">
            <a:spAutoFit/>
          </a:bodyPr>
          <a:lstStyle/>
          <a:p>
            <a:r>
              <a:rPr lang="en-US" sz="2600" b="1" dirty="0">
                <a:latin typeface="Times New Roman" panose="02020603050405020304" pitchFamily="18" charset="0"/>
                <a:cs typeface="Times New Roman" panose="02020603050405020304" pitchFamily="18" charset="0"/>
              </a:rPr>
              <a:t>Convolutional Neural Networks (CNNs)</a:t>
            </a:r>
          </a:p>
        </p:txBody>
      </p:sp>
      <p:sp>
        <p:nvSpPr>
          <p:cNvPr id="61" name="TextBox 60">
            <a:extLst>
              <a:ext uri="{FF2B5EF4-FFF2-40B4-BE49-F238E27FC236}">
                <a16:creationId xmlns:a16="http://schemas.microsoft.com/office/drawing/2014/main" id="{71ED7867-7572-F603-5128-3A11ADCDCFAF}"/>
              </a:ext>
            </a:extLst>
          </p:cNvPr>
          <p:cNvSpPr txBox="1"/>
          <p:nvPr/>
        </p:nvSpPr>
        <p:spPr>
          <a:xfrm>
            <a:off x="7018237" y="4263456"/>
            <a:ext cx="4758079" cy="1785104"/>
          </a:xfrm>
          <a:prstGeom prst="rect">
            <a:avLst/>
          </a:prstGeom>
          <a:noFill/>
        </p:spPr>
        <p:txBody>
          <a:bodyPr wrap="square">
            <a:spAutoFit/>
          </a:bodyPr>
          <a:lstStyle/>
          <a:p>
            <a:pPr marL="285750" indent="-285750">
              <a:spcBef>
                <a:spcPts val="1000"/>
              </a:spcBef>
              <a:spcAft>
                <a:spcPts val="600"/>
              </a:spcAf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Applications in Biomedicine</a:t>
            </a:r>
            <a:r>
              <a:rPr lang="en-US" sz="2000" dirty="0">
                <a:latin typeface="Times New Roman" panose="02020603050405020304" pitchFamily="18" charset="0"/>
                <a:cs typeface="Times New Roman" panose="02020603050405020304" pitchFamily="18" charset="0"/>
              </a:rPr>
              <a:t>:</a:t>
            </a:r>
          </a:p>
          <a:p>
            <a:pPr marL="742950" lvl="1" indent="-285750">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Image classification in diagnostics (e.g., cancer detection from scans)</a:t>
            </a:r>
            <a:r>
              <a:rPr lang="en-US" altLang="zh-CN" sz="2000" dirty="0">
                <a:latin typeface="Times New Roman" panose="02020603050405020304" pitchFamily="18" charset="0"/>
                <a:cs typeface="Times New Roman" panose="02020603050405020304" pitchFamily="18" charset="0"/>
              </a:rPr>
              <a:t>.</a:t>
            </a:r>
          </a:p>
          <a:p>
            <a:pPr marL="742950" lvl="1" indent="-285750">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Image segmentation for identifying regions of interest in medical images.</a:t>
            </a:r>
          </a:p>
        </p:txBody>
      </p:sp>
      <p:grpSp>
        <p:nvGrpSpPr>
          <p:cNvPr id="63" name="Group 62">
            <a:extLst>
              <a:ext uri="{FF2B5EF4-FFF2-40B4-BE49-F238E27FC236}">
                <a16:creationId xmlns:a16="http://schemas.microsoft.com/office/drawing/2014/main" id="{FFF11087-B531-5C2A-7E27-12AF8FCE6B69}"/>
              </a:ext>
            </a:extLst>
          </p:cNvPr>
          <p:cNvGrpSpPr/>
          <p:nvPr/>
        </p:nvGrpSpPr>
        <p:grpSpPr>
          <a:xfrm>
            <a:off x="7041387" y="1424466"/>
            <a:ext cx="4758079" cy="2627375"/>
            <a:chOff x="7076112" y="1482342"/>
            <a:chExt cx="4758079" cy="2627375"/>
          </a:xfrm>
        </p:grpSpPr>
        <p:pic>
          <p:nvPicPr>
            <p:cNvPr id="2050" name="Picture 2">
              <a:extLst>
                <a:ext uri="{FF2B5EF4-FFF2-40B4-BE49-F238E27FC236}">
                  <a16:creationId xmlns:a16="http://schemas.microsoft.com/office/drawing/2014/main" id="{799DEC0A-60BC-DA65-DD26-17DC2EF896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6112" y="1482342"/>
              <a:ext cx="4758079" cy="2350376"/>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A43B7DD1-2A60-CA39-36A5-0A2E82EC9254}"/>
                </a:ext>
              </a:extLst>
            </p:cNvPr>
            <p:cNvSpPr txBox="1"/>
            <p:nvPr/>
          </p:nvSpPr>
          <p:spPr>
            <a:xfrm>
              <a:off x="8785185" y="3832718"/>
              <a:ext cx="1921295" cy="276999"/>
            </a:xfrm>
            <a:prstGeom prst="rect">
              <a:avLst/>
            </a:prstGeom>
            <a:noFill/>
          </p:spPr>
          <p:txBody>
            <a:bodyPr wrap="none" rtlCol="0">
              <a:spAutoFit/>
            </a:bodyPr>
            <a:lstStyle/>
            <a:p>
              <a:r>
                <a:rPr lang="en-US" altLang="zh-CN" sz="1200" dirty="0"/>
                <a:t>Figure.</a:t>
              </a:r>
              <a:r>
                <a:rPr lang="zh-CN" altLang="en-US" sz="1200" dirty="0"/>
                <a:t> </a:t>
              </a:r>
              <a:r>
                <a:rPr lang="en-US" altLang="zh-CN" sz="1200" dirty="0"/>
                <a:t>Basic</a:t>
              </a:r>
              <a:r>
                <a:rPr lang="zh-CN" altLang="en-US" sz="1200" dirty="0"/>
                <a:t> </a:t>
              </a:r>
              <a:r>
                <a:rPr lang="en-US" altLang="zh-CN" sz="1200" dirty="0"/>
                <a:t>CNN</a:t>
              </a:r>
              <a:r>
                <a:rPr lang="zh-CN" altLang="en-US" sz="1200" dirty="0"/>
                <a:t> </a:t>
              </a:r>
              <a:r>
                <a:rPr lang="en-US" altLang="zh-CN" sz="1200" dirty="0"/>
                <a:t>structure.</a:t>
              </a:r>
              <a:endParaRPr lang="en-US" sz="1200" dirty="0"/>
            </a:p>
          </p:txBody>
        </p:sp>
      </p:grpSp>
    </p:spTree>
    <p:extLst>
      <p:ext uri="{BB962C8B-B14F-4D97-AF65-F5344CB8AC3E}">
        <p14:creationId xmlns:p14="http://schemas.microsoft.com/office/powerpoint/2010/main" val="13848155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4">
            <a:extLst>
              <a:ext uri="{FF2B5EF4-FFF2-40B4-BE49-F238E27FC236}">
                <a16:creationId xmlns:a16="http://schemas.microsoft.com/office/drawing/2014/main" id="{77569D15-D285-166F-2051-8655B9314E9B}"/>
              </a:ext>
            </a:extLst>
          </p:cNvPr>
          <p:cNvSpPr txBox="1"/>
          <p:nvPr/>
        </p:nvSpPr>
        <p:spPr>
          <a:xfrm>
            <a:off x="799816" y="1363893"/>
            <a:ext cx="561772" cy="769263"/>
          </a:xfrm>
          <a:prstGeom prst="rect">
            <a:avLst/>
          </a:prstGeom>
          <a:noFill/>
        </p:spPr>
        <p:txBody>
          <a:bodyPr wrap="square" rtlCol="0">
            <a:spAutoFit/>
          </a:bodyPr>
          <a:lstStyle/>
          <a:p>
            <a:pPr algn="ctr"/>
            <a:r>
              <a:rPr lang="en-US" altLang="zh-CN" sz="4400" dirty="0">
                <a:latin typeface="Impact" panose="020B0806030902050204" pitchFamily="34" charset="0"/>
              </a:rPr>
              <a:t>2</a:t>
            </a:r>
            <a:endParaRPr lang="zh-CN" altLang="en-US" sz="4400" dirty="0">
              <a:latin typeface="Impact" panose="020B0806030902050204" pitchFamily="34" charset="0"/>
            </a:endParaRPr>
          </a:p>
        </p:txBody>
      </p:sp>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a:xfrm>
            <a:off x="838199" y="365125"/>
            <a:ext cx="10995992" cy="1325563"/>
          </a:xfrm>
        </p:spPr>
        <p:txBody>
          <a:bodyPr/>
          <a:lstStyle/>
          <a:p>
            <a:r>
              <a:rPr lang="en-US" altLang="zh-CN" dirty="0"/>
              <a:t>Some</a:t>
            </a:r>
            <a:r>
              <a:rPr lang="zh-CN" altLang="en-US" dirty="0"/>
              <a:t> </a:t>
            </a:r>
            <a:r>
              <a:rPr lang="en-US" altLang="zh-CN" dirty="0"/>
              <a:t>Classic</a:t>
            </a:r>
            <a:r>
              <a:rPr lang="zh-CN" altLang="en-US" dirty="0"/>
              <a:t> </a:t>
            </a:r>
            <a:r>
              <a:rPr lang="en-US" altLang="zh-CN" dirty="0"/>
              <a:t>DL</a:t>
            </a:r>
            <a:r>
              <a:rPr lang="zh-CN" altLang="en-US" dirty="0"/>
              <a:t> </a:t>
            </a:r>
            <a:r>
              <a:rPr lang="en-US" altLang="zh-CN" dirty="0"/>
              <a:t>Model</a:t>
            </a:r>
            <a:r>
              <a:rPr lang="zh-CN" altLang="en-US" dirty="0"/>
              <a:t> </a:t>
            </a:r>
            <a:r>
              <a:rPr lang="en-US" altLang="zh-CN" dirty="0"/>
              <a:t>Architectures</a:t>
            </a:r>
            <a:endParaRPr lang="en-US" dirty="0"/>
          </a:p>
        </p:txBody>
      </p:sp>
      <p:sp>
        <p:nvSpPr>
          <p:cNvPr id="57" name="TextBox 56">
            <a:extLst>
              <a:ext uri="{FF2B5EF4-FFF2-40B4-BE49-F238E27FC236}">
                <a16:creationId xmlns:a16="http://schemas.microsoft.com/office/drawing/2014/main" id="{418DE835-8D58-DE4C-6027-B325461B4F8E}"/>
              </a:ext>
            </a:extLst>
          </p:cNvPr>
          <p:cNvSpPr txBox="1"/>
          <p:nvPr/>
        </p:nvSpPr>
        <p:spPr>
          <a:xfrm>
            <a:off x="935638" y="2251865"/>
            <a:ext cx="5986022" cy="4093428"/>
          </a:xfrm>
          <a:prstGeom prst="rect">
            <a:avLst/>
          </a:prstGeom>
          <a:noFill/>
        </p:spPr>
        <p:txBody>
          <a:bodyPr wrap="square" rtlCol="0">
            <a:spAutoFit/>
          </a:bodyPr>
          <a:lstStyle/>
          <a:p>
            <a:pPr marL="285750" indent="-285750">
              <a:spcBef>
                <a:spcPts val="1000"/>
              </a:spcBef>
              <a:spcAft>
                <a:spcPts val="600"/>
              </a:spcAf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Key Features</a:t>
            </a:r>
            <a:r>
              <a:rPr lang="en-US" sz="2000" dirty="0">
                <a:latin typeface="Times New Roman" panose="02020603050405020304" pitchFamily="18" charset="0"/>
                <a:cs typeface="Times New Roman" panose="02020603050405020304" pitchFamily="18" charset="0"/>
              </a:rPr>
              <a:t>: Processes sequences of data (time</a:t>
            </a:r>
            <a:r>
              <a:rPr lang="en-US" altLang="zh-CN" sz="2000"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series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data</a:t>
            </a:r>
            <a:r>
              <a:rPr lang="en-US" sz="2000" dirty="0">
                <a:latin typeface="Times New Roman" panose="02020603050405020304" pitchFamily="18" charset="0"/>
                <a:cs typeface="Times New Roman" panose="02020603050405020304" pitchFamily="18" charset="0"/>
              </a:rPr>
              <a:t>), with memory of previous inputs</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capturing temporal dynamics</a:t>
            </a:r>
            <a:r>
              <a:rPr lang="en-US" sz="2000" dirty="0">
                <a:latin typeface="Times New Roman" panose="02020603050405020304" pitchFamily="18" charset="0"/>
                <a:cs typeface="Times New Roman" panose="02020603050405020304" pitchFamily="18" charset="0"/>
              </a:rPr>
              <a:t>.</a:t>
            </a:r>
          </a:p>
          <a:p>
            <a:pPr marL="285750" indent="-285750">
              <a:spcBef>
                <a:spcPts val="1000"/>
              </a:spcBef>
              <a:spcAft>
                <a:spcPts val="600"/>
              </a:spcAf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Unique Feature: </a:t>
            </a:r>
            <a:r>
              <a:rPr lang="en-US" sz="2000" dirty="0">
                <a:latin typeface="Times New Roman" panose="02020603050405020304" pitchFamily="18" charset="0"/>
                <a:cs typeface="Times New Roman" panose="02020603050405020304" pitchFamily="18" charset="0"/>
              </a:rPr>
              <a:t>Loop-like architecture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allowing previous outputs to be used as inputs while having hidden states,</a:t>
            </a:r>
            <a:r>
              <a:rPr lang="en-US" sz="2000" dirty="0">
                <a:latin typeface="Times New Roman" panose="02020603050405020304" pitchFamily="18" charset="0"/>
                <a:cs typeface="Times New Roman" panose="02020603050405020304" pitchFamily="18" charset="0"/>
              </a:rPr>
              <a:t> enabling information persistence</a:t>
            </a:r>
            <a:r>
              <a:rPr lang="en-US" altLang="zh-CN"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285750" indent="-285750">
              <a:spcBef>
                <a:spcPts val="1000"/>
              </a:spcBef>
              <a:spcAft>
                <a:spcPts val="600"/>
              </a:spcAf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Challenges &amp; Solutions</a:t>
            </a:r>
            <a:r>
              <a:rPr lang="en-US"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Problem of vanishing gradients; solved by advanced RNNs,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e.g. LSTM and GRU.</a:t>
            </a:r>
            <a:endParaRPr lang="en-US" sz="2000" dirty="0">
              <a:latin typeface="Times New Roman" panose="02020603050405020304" pitchFamily="18" charset="0"/>
              <a:cs typeface="Times New Roman" panose="02020603050405020304" pitchFamily="18" charset="0"/>
            </a:endParaRPr>
          </a:p>
          <a:p>
            <a:pPr marL="285750" indent="-285750">
              <a:spcBef>
                <a:spcPts val="1000"/>
              </a:spcBef>
              <a:spcAft>
                <a:spcPts val="600"/>
              </a:spcAf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Example Models</a:t>
            </a:r>
            <a:r>
              <a:rPr lang="en-US" sz="2000" dirty="0">
                <a:latin typeface="Times New Roman" panose="02020603050405020304" pitchFamily="18" charset="0"/>
                <a:cs typeface="Times New Roman" panose="02020603050405020304" pitchFamily="18" charset="0"/>
              </a:rPr>
              <a:t>: LSTM (Long Short-Term Memory), GRU (Gated Recurrent Unit).</a:t>
            </a:r>
          </a:p>
        </p:txBody>
      </p:sp>
      <p:sp>
        <p:nvSpPr>
          <p:cNvPr id="59" name="TextBox 58">
            <a:extLst>
              <a:ext uri="{FF2B5EF4-FFF2-40B4-BE49-F238E27FC236}">
                <a16:creationId xmlns:a16="http://schemas.microsoft.com/office/drawing/2014/main" id="{3B5C1B53-4D72-2FE7-06F1-2E99C88DD6E2}"/>
              </a:ext>
            </a:extLst>
          </p:cNvPr>
          <p:cNvSpPr txBox="1"/>
          <p:nvPr/>
        </p:nvSpPr>
        <p:spPr>
          <a:xfrm>
            <a:off x="1326863" y="1594899"/>
            <a:ext cx="5594797" cy="492443"/>
          </a:xfrm>
          <a:prstGeom prst="rect">
            <a:avLst/>
          </a:prstGeom>
          <a:noFill/>
        </p:spPr>
        <p:txBody>
          <a:bodyPr wrap="square">
            <a:spAutoFit/>
          </a:bodyPr>
          <a:lstStyle/>
          <a:p>
            <a:r>
              <a:rPr lang="en-US" sz="2600" b="1" dirty="0">
                <a:latin typeface="Times New Roman" panose="02020603050405020304" pitchFamily="18" charset="0"/>
                <a:cs typeface="Times New Roman" panose="02020603050405020304" pitchFamily="18" charset="0"/>
              </a:rPr>
              <a:t>Recurrent Neural Networks (RNNs)</a:t>
            </a:r>
          </a:p>
        </p:txBody>
      </p:sp>
      <p:sp>
        <p:nvSpPr>
          <p:cNvPr id="61" name="TextBox 60">
            <a:extLst>
              <a:ext uri="{FF2B5EF4-FFF2-40B4-BE49-F238E27FC236}">
                <a16:creationId xmlns:a16="http://schemas.microsoft.com/office/drawing/2014/main" id="{71ED7867-7572-F603-5128-3A11ADCDCFAF}"/>
              </a:ext>
            </a:extLst>
          </p:cNvPr>
          <p:cNvSpPr txBox="1"/>
          <p:nvPr/>
        </p:nvSpPr>
        <p:spPr>
          <a:xfrm>
            <a:off x="7076112" y="4594914"/>
            <a:ext cx="4758079" cy="1785104"/>
          </a:xfrm>
          <a:prstGeom prst="rect">
            <a:avLst/>
          </a:prstGeom>
          <a:noFill/>
        </p:spPr>
        <p:txBody>
          <a:bodyPr wrap="square">
            <a:spAutoFit/>
          </a:bodyPr>
          <a:lstStyle/>
          <a:p>
            <a:pPr marL="285750" indent="-285750">
              <a:spcBef>
                <a:spcPts val="1000"/>
              </a:spcBef>
              <a:spcAft>
                <a:spcPts val="600"/>
              </a:spcAf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Applications in Biomedicine</a:t>
            </a:r>
            <a:r>
              <a:rPr lang="en-US" sz="2000" dirty="0">
                <a:latin typeface="Times New Roman" panose="02020603050405020304" pitchFamily="18" charset="0"/>
                <a:cs typeface="Times New Roman" panose="02020603050405020304" pitchFamily="18" charset="0"/>
              </a:rPr>
              <a:t>:</a:t>
            </a:r>
          </a:p>
          <a:p>
            <a:pPr marL="742950" lvl="1" indent="-285750">
              <a:spcAft>
                <a:spcPts val="600"/>
              </a:spcAft>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nalysis of sequential patient data in EHRs.</a:t>
            </a:r>
          </a:p>
          <a:p>
            <a:pPr marL="742950" lvl="1" indent="-285750">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Time-series analysis in physiological signal processing.</a:t>
            </a:r>
          </a:p>
        </p:txBody>
      </p:sp>
      <p:pic>
        <p:nvPicPr>
          <p:cNvPr id="4098" name="Picture 2">
            <a:extLst>
              <a:ext uri="{FF2B5EF4-FFF2-40B4-BE49-F238E27FC236}">
                <a16:creationId xmlns:a16="http://schemas.microsoft.com/office/drawing/2014/main" id="{26723DEE-1242-53B9-A70A-17BBB8BB2EA3}"/>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00000"/>
                    </a14:imgEffect>
                    <a14:imgEffect>
                      <a14:brightnessContrast contrast="20000"/>
                    </a14:imgEffect>
                  </a14:imgLayer>
                </a14:imgProps>
              </a:ext>
              <a:ext uri="{28A0092B-C50C-407E-A947-70E740481C1C}">
                <a14:useLocalDpi xmlns:a14="http://schemas.microsoft.com/office/drawing/2010/main" val="0"/>
              </a:ext>
            </a:extLst>
          </a:blip>
          <a:srcRect l="9031" t="24552" r="8033" b="19533"/>
          <a:stretch/>
        </p:blipFill>
        <p:spPr bwMode="auto">
          <a:xfrm>
            <a:off x="7015327" y="1491214"/>
            <a:ext cx="4675104" cy="197666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 Brief Overview of Recurrent Neural Networks (RNN)">
            <a:extLst>
              <a:ext uri="{FF2B5EF4-FFF2-40B4-BE49-F238E27FC236}">
                <a16:creationId xmlns:a16="http://schemas.microsoft.com/office/drawing/2014/main" id="{5692EBF5-F344-0A11-305C-68F3CE7E62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44196" y="3106648"/>
            <a:ext cx="4372614" cy="14809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C049DF75-E567-9A93-1E41-518BF01809CC}"/>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200000"/>
                    </a14:imgEffect>
                    <a14:imgEffect>
                      <a14:brightnessContrast bright="20000" contrast="20000"/>
                    </a14:imgEffect>
                  </a14:imgLayer>
                </a14:imgProps>
              </a:ext>
              <a:ext uri="{28A0092B-C50C-407E-A947-70E740481C1C}">
                <a14:useLocalDpi xmlns:a14="http://schemas.microsoft.com/office/drawing/2010/main" val="0"/>
              </a:ext>
            </a:extLst>
          </a:blip>
          <a:srcRect l="65650" t="69408" r="8033" b="19533"/>
          <a:stretch/>
        </p:blipFill>
        <p:spPr bwMode="auto">
          <a:xfrm>
            <a:off x="10206942" y="1241570"/>
            <a:ext cx="1483489" cy="390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0125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4">
            <a:extLst>
              <a:ext uri="{FF2B5EF4-FFF2-40B4-BE49-F238E27FC236}">
                <a16:creationId xmlns:a16="http://schemas.microsoft.com/office/drawing/2014/main" id="{77569D15-D285-166F-2051-8655B9314E9B}"/>
              </a:ext>
            </a:extLst>
          </p:cNvPr>
          <p:cNvSpPr txBox="1"/>
          <p:nvPr/>
        </p:nvSpPr>
        <p:spPr>
          <a:xfrm>
            <a:off x="799816" y="1363893"/>
            <a:ext cx="561772" cy="769263"/>
          </a:xfrm>
          <a:prstGeom prst="rect">
            <a:avLst/>
          </a:prstGeom>
          <a:noFill/>
        </p:spPr>
        <p:txBody>
          <a:bodyPr wrap="square" rtlCol="0">
            <a:spAutoFit/>
          </a:bodyPr>
          <a:lstStyle/>
          <a:p>
            <a:pPr algn="ctr"/>
            <a:r>
              <a:rPr lang="en-US" altLang="zh-CN" sz="4400" dirty="0">
                <a:latin typeface="Impact" panose="020B0806030902050204" pitchFamily="34" charset="0"/>
              </a:rPr>
              <a:t>3</a:t>
            </a:r>
            <a:endParaRPr lang="zh-CN" altLang="en-US" sz="4400" dirty="0">
              <a:latin typeface="Impact" panose="020B0806030902050204" pitchFamily="34" charset="0"/>
            </a:endParaRPr>
          </a:p>
        </p:txBody>
      </p:sp>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a:xfrm>
            <a:off x="838199" y="365125"/>
            <a:ext cx="10995992" cy="1325563"/>
          </a:xfrm>
        </p:spPr>
        <p:txBody>
          <a:bodyPr/>
          <a:lstStyle/>
          <a:p>
            <a:r>
              <a:rPr lang="en-US" altLang="zh-CN" dirty="0"/>
              <a:t>Some</a:t>
            </a:r>
            <a:r>
              <a:rPr lang="zh-CN" altLang="en-US" dirty="0"/>
              <a:t> </a:t>
            </a:r>
            <a:r>
              <a:rPr lang="en-US" altLang="zh-CN" dirty="0"/>
              <a:t>Classic</a:t>
            </a:r>
            <a:r>
              <a:rPr lang="zh-CN" altLang="en-US" dirty="0"/>
              <a:t> </a:t>
            </a:r>
            <a:r>
              <a:rPr lang="en-US" altLang="zh-CN" dirty="0"/>
              <a:t>DL</a:t>
            </a:r>
            <a:r>
              <a:rPr lang="zh-CN" altLang="en-US" dirty="0"/>
              <a:t> </a:t>
            </a:r>
            <a:r>
              <a:rPr lang="en-US" altLang="zh-CN" dirty="0"/>
              <a:t>Model</a:t>
            </a:r>
            <a:r>
              <a:rPr lang="zh-CN" altLang="en-US" dirty="0"/>
              <a:t> </a:t>
            </a:r>
            <a:r>
              <a:rPr lang="en-US" altLang="zh-CN" dirty="0"/>
              <a:t>Architectures</a:t>
            </a:r>
            <a:endParaRPr lang="en-US" dirty="0"/>
          </a:p>
        </p:txBody>
      </p:sp>
      <p:sp>
        <p:nvSpPr>
          <p:cNvPr id="57" name="TextBox 56">
            <a:extLst>
              <a:ext uri="{FF2B5EF4-FFF2-40B4-BE49-F238E27FC236}">
                <a16:creationId xmlns:a16="http://schemas.microsoft.com/office/drawing/2014/main" id="{418DE835-8D58-DE4C-6027-B325461B4F8E}"/>
              </a:ext>
            </a:extLst>
          </p:cNvPr>
          <p:cNvSpPr txBox="1"/>
          <p:nvPr/>
        </p:nvSpPr>
        <p:spPr>
          <a:xfrm>
            <a:off x="935637" y="2251865"/>
            <a:ext cx="6553871" cy="2349361"/>
          </a:xfrm>
          <a:prstGeom prst="rect">
            <a:avLst/>
          </a:prstGeom>
          <a:noFill/>
        </p:spPr>
        <p:txBody>
          <a:bodyPr wrap="square" rtlCol="0">
            <a:spAutoFit/>
          </a:bodyPr>
          <a:lstStyle/>
          <a:p>
            <a:pPr marL="285750" indent="-285750">
              <a:spcBef>
                <a:spcPts val="1000"/>
              </a:spcBef>
              <a:spcAft>
                <a:spcPts val="600"/>
              </a:spcAf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Key Features</a:t>
            </a:r>
            <a:r>
              <a:rPr lang="en-US" sz="2000" dirty="0">
                <a:latin typeface="Times New Roman" panose="02020603050405020304" pitchFamily="18" charset="0"/>
                <a:cs typeface="Times New Roman" panose="02020603050405020304" pitchFamily="18" charset="0"/>
              </a:rPr>
              <a:t>: Unsupervised learning models for dimensionality reduction and feature learning</a:t>
            </a:r>
            <a:r>
              <a:rPr lang="en-US" altLang="zh-CN"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285750" indent="-285750">
              <a:spcBef>
                <a:spcPts val="1000"/>
              </a:spcBef>
              <a:spcAft>
                <a:spcPts val="600"/>
              </a:spcAft>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Structure</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Composed of an encoder (compressing input) and a decoder (reconstructing input)</a:t>
            </a:r>
            <a:r>
              <a:rPr lang="en-US" altLang="zh-CN"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285750" indent="-285750">
              <a:spcBef>
                <a:spcPts val="1000"/>
              </a:spcBef>
              <a:spcAft>
                <a:spcPts val="600"/>
              </a:spcAft>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Types</a:t>
            </a:r>
            <a:r>
              <a:rPr lang="en-US" sz="2000" dirty="0">
                <a:latin typeface="Times New Roman" panose="02020603050405020304" pitchFamily="18" charset="0"/>
                <a:cs typeface="Times New Roman" panose="02020603050405020304" pitchFamily="18" charset="0"/>
              </a:rPr>
              <a:t>: Standard</a:t>
            </a:r>
            <a:r>
              <a:rPr lang="zh-CN" alt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Autoencoders, Variational Autoencoders (VAEs).</a:t>
            </a:r>
          </a:p>
        </p:txBody>
      </p:sp>
      <p:sp>
        <p:nvSpPr>
          <p:cNvPr id="59" name="TextBox 58">
            <a:extLst>
              <a:ext uri="{FF2B5EF4-FFF2-40B4-BE49-F238E27FC236}">
                <a16:creationId xmlns:a16="http://schemas.microsoft.com/office/drawing/2014/main" id="{3B5C1B53-4D72-2FE7-06F1-2E99C88DD6E2}"/>
              </a:ext>
            </a:extLst>
          </p:cNvPr>
          <p:cNvSpPr txBox="1"/>
          <p:nvPr/>
        </p:nvSpPr>
        <p:spPr>
          <a:xfrm>
            <a:off x="1326863" y="1594899"/>
            <a:ext cx="5594797" cy="492443"/>
          </a:xfrm>
          <a:prstGeom prst="rect">
            <a:avLst/>
          </a:prstGeom>
          <a:noFill/>
        </p:spPr>
        <p:txBody>
          <a:bodyPr wrap="square">
            <a:spAutoFit/>
          </a:bodyPr>
          <a:lstStyle/>
          <a:p>
            <a:r>
              <a:rPr lang="en-US" sz="2600" b="1" dirty="0">
                <a:latin typeface="Times New Roman" panose="02020603050405020304" pitchFamily="18" charset="0"/>
                <a:cs typeface="Times New Roman" panose="02020603050405020304" pitchFamily="18" charset="0"/>
              </a:rPr>
              <a:t>Autoencoders</a:t>
            </a:r>
          </a:p>
        </p:txBody>
      </p:sp>
      <p:sp>
        <p:nvSpPr>
          <p:cNvPr id="61" name="TextBox 60">
            <a:extLst>
              <a:ext uri="{FF2B5EF4-FFF2-40B4-BE49-F238E27FC236}">
                <a16:creationId xmlns:a16="http://schemas.microsoft.com/office/drawing/2014/main" id="{71ED7867-7572-F603-5128-3A11ADCDCFAF}"/>
              </a:ext>
            </a:extLst>
          </p:cNvPr>
          <p:cNvSpPr txBox="1"/>
          <p:nvPr/>
        </p:nvSpPr>
        <p:spPr>
          <a:xfrm>
            <a:off x="935638" y="4686079"/>
            <a:ext cx="6672491" cy="1477328"/>
          </a:xfrm>
          <a:prstGeom prst="rect">
            <a:avLst/>
          </a:prstGeom>
          <a:noFill/>
        </p:spPr>
        <p:txBody>
          <a:bodyPr wrap="square">
            <a:spAutoFit/>
          </a:bodyPr>
          <a:lstStyle/>
          <a:p>
            <a:pPr marL="285750" indent="-285750">
              <a:spcBef>
                <a:spcPts val="1000"/>
              </a:spcBef>
              <a:spcAft>
                <a:spcPts val="600"/>
              </a:spcAf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Applications in Biomedicine</a:t>
            </a:r>
            <a:r>
              <a:rPr lang="en-US" sz="2000" dirty="0">
                <a:latin typeface="Times New Roman" panose="02020603050405020304" pitchFamily="18" charset="0"/>
                <a:cs typeface="Times New Roman" panose="02020603050405020304" pitchFamily="18" charset="0"/>
              </a:rPr>
              <a:t>:</a:t>
            </a:r>
          </a:p>
          <a:p>
            <a:pPr marL="742950" lvl="1" indent="-285750">
              <a:spcAft>
                <a:spcPts val="600"/>
              </a:spcAft>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Data denoising (e.g., removing noise from images).</a:t>
            </a:r>
          </a:p>
          <a:p>
            <a:pPr marL="742950" lvl="1" indent="-285750">
              <a:spcAft>
                <a:spcPts val="600"/>
              </a:spcAft>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Anomaly detection in medical imaging (e.g., identifying unusual patterns).</a:t>
            </a:r>
            <a:endParaRPr lang="en-US" sz="2000" dirty="0">
              <a:latin typeface="Times New Roman" panose="02020603050405020304" pitchFamily="18" charset="0"/>
              <a:cs typeface="Times New Roman" panose="02020603050405020304" pitchFamily="18" charset="0"/>
            </a:endParaRPr>
          </a:p>
        </p:txBody>
      </p:sp>
      <p:grpSp>
        <p:nvGrpSpPr>
          <p:cNvPr id="6" name="Group 5">
            <a:extLst>
              <a:ext uri="{FF2B5EF4-FFF2-40B4-BE49-F238E27FC236}">
                <a16:creationId xmlns:a16="http://schemas.microsoft.com/office/drawing/2014/main" id="{C068584A-CBC7-3D11-AD24-AFC0CCB74BB2}"/>
              </a:ext>
            </a:extLst>
          </p:cNvPr>
          <p:cNvGrpSpPr/>
          <p:nvPr/>
        </p:nvGrpSpPr>
        <p:grpSpPr>
          <a:xfrm>
            <a:off x="7489509" y="1282869"/>
            <a:ext cx="4318000" cy="3706629"/>
            <a:chOff x="7218925" y="1485144"/>
            <a:chExt cx="4318000" cy="3706629"/>
          </a:xfrm>
        </p:grpSpPr>
        <p:pic>
          <p:nvPicPr>
            <p:cNvPr id="5124" name="Picture 4">
              <a:extLst>
                <a:ext uri="{FF2B5EF4-FFF2-40B4-BE49-F238E27FC236}">
                  <a16:creationId xmlns:a16="http://schemas.microsoft.com/office/drawing/2014/main" id="{CFB77E94-2CC1-7798-DC64-4954B98C23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8925" y="1485144"/>
              <a:ext cx="4318000" cy="34296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034123B-A9D5-ADC0-F7AE-D61363BB5CB2}"/>
                </a:ext>
              </a:extLst>
            </p:cNvPr>
            <p:cNvSpPr txBox="1"/>
            <p:nvPr/>
          </p:nvSpPr>
          <p:spPr>
            <a:xfrm>
              <a:off x="8069297" y="4914774"/>
              <a:ext cx="273587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Figure</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1.</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Visualization of an autoencoder</a:t>
              </a:r>
              <a:endParaRPr lang="en-US" sz="1200" dirty="0">
                <a:latin typeface="Times New Roman" panose="02020603050405020304" pitchFamily="18" charset="0"/>
                <a:cs typeface="Times New Roman" panose="02020603050405020304" pitchFamily="18" charset="0"/>
              </a:endParaRPr>
            </a:p>
          </p:txBody>
        </p:sp>
      </p:grpSp>
      <p:grpSp>
        <p:nvGrpSpPr>
          <p:cNvPr id="8" name="Group 7">
            <a:extLst>
              <a:ext uri="{FF2B5EF4-FFF2-40B4-BE49-F238E27FC236}">
                <a16:creationId xmlns:a16="http://schemas.microsoft.com/office/drawing/2014/main" id="{2AE3FE36-1784-257B-8EF5-293A52EB20DD}"/>
              </a:ext>
            </a:extLst>
          </p:cNvPr>
          <p:cNvGrpSpPr/>
          <p:nvPr/>
        </p:nvGrpSpPr>
        <p:grpSpPr>
          <a:xfrm>
            <a:off x="7785325" y="5140872"/>
            <a:ext cx="3847234" cy="1307026"/>
            <a:chOff x="7681151" y="5187172"/>
            <a:chExt cx="3847234" cy="1307026"/>
          </a:xfrm>
        </p:grpSpPr>
        <p:pic>
          <p:nvPicPr>
            <p:cNvPr id="5126" name="Picture 6">
              <a:extLst>
                <a:ext uri="{FF2B5EF4-FFF2-40B4-BE49-F238E27FC236}">
                  <a16:creationId xmlns:a16="http://schemas.microsoft.com/office/drawing/2014/main" id="{8519500D-CCD0-F11E-50F4-655728EF74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1151" y="5187172"/>
              <a:ext cx="3656915" cy="86721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D0A6F32-69DE-AD09-EFFB-F8F4D625C46D}"/>
                </a:ext>
              </a:extLst>
            </p:cNvPr>
            <p:cNvSpPr txBox="1"/>
            <p:nvPr/>
          </p:nvSpPr>
          <p:spPr>
            <a:xfrm>
              <a:off x="7681151" y="6032533"/>
              <a:ext cx="3847234" cy="461665"/>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Figure</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2.</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Autoencoders are a specific type of feedforward neural networks where the input is the same as the output.</a:t>
              </a:r>
              <a:endParaRPr lang="en-US" sz="12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0796501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4">
            <a:extLst>
              <a:ext uri="{FF2B5EF4-FFF2-40B4-BE49-F238E27FC236}">
                <a16:creationId xmlns:a16="http://schemas.microsoft.com/office/drawing/2014/main" id="{77569D15-D285-166F-2051-8655B9314E9B}"/>
              </a:ext>
            </a:extLst>
          </p:cNvPr>
          <p:cNvSpPr txBox="1"/>
          <p:nvPr/>
        </p:nvSpPr>
        <p:spPr>
          <a:xfrm>
            <a:off x="799816" y="1363893"/>
            <a:ext cx="561772" cy="769263"/>
          </a:xfrm>
          <a:prstGeom prst="rect">
            <a:avLst/>
          </a:prstGeom>
          <a:noFill/>
        </p:spPr>
        <p:txBody>
          <a:bodyPr wrap="square" rtlCol="0">
            <a:spAutoFit/>
          </a:bodyPr>
          <a:lstStyle/>
          <a:p>
            <a:pPr algn="ctr"/>
            <a:r>
              <a:rPr lang="en-US" altLang="zh-CN" sz="4400" dirty="0">
                <a:latin typeface="Impact" panose="020B0806030902050204" pitchFamily="34" charset="0"/>
              </a:rPr>
              <a:t>4</a:t>
            </a:r>
            <a:endParaRPr lang="zh-CN" altLang="en-US" sz="4400" dirty="0">
              <a:latin typeface="Impact" panose="020B0806030902050204" pitchFamily="34" charset="0"/>
            </a:endParaRPr>
          </a:p>
        </p:txBody>
      </p:sp>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a:xfrm>
            <a:off x="838199" y="365125"/>
            <a:ext cx="10995992" cy="1325563"/>
          </a:xfrm>
        </p:spPr>
        <p:txBody>
          <a:bodyPr/>
          <a:lstStyle/>
          <a:p>
            <a:r>
              <a:rPr lang="en-US" altLang="zh-CN" dirty="0"/>
              <a:t>Some</a:t>
            </a:r>
            <a:r>
              <a:rPr lang="zh-CN" altLang="en-US" dirty="0"/>
              <a:t> </a:t>
            </a:r>
            <a:r>
              <a:rPr lang="en-US" altLang="zh-CN" dirty="0"/>
              <a:t>Classic</a:t>
            </a:r>
            <a:r>
              <a:rPr lang="zh-CN" altLang="en-US" dirty="0"/>
              <a:t> </a:t>
            </a:r>
            <a:r>
              <a:rPr lang="en-US" altLang="zh-CN" dirty="0"/>
              <a:t>DL</a:t>
            </a:r>
            <a:r>
              <a:rPr lang="zh-CN" altLang="en-US" dirty="0"/>
              <a:t> </a:t>
            </a:r>
            <a:r>
              <a:rPr lang="en-US" altLang="zh-CN" dirty="0"/>
              <a:t>Model</a:t>
            </a:r>
            <a:r>
              <a:rPr lang="zh-CN" altLang="en-US" dirty="0"/>
              <a:t> </a:t>
            </a:r>
            <a:r>
              <a:rPr lang="en-US" altLang="zh-CN" dirty="0"/>
              <a:t>Architectures</a:t>
            </a:r>
            <a:endParaRPr lang="en-US" dirty="0"/>
          </a:p>
        </p:txBody>
      </p:sp>
      <p:sp>
        <p:nvSpPr>
          <p:cNvPr id="57" name="TextBox 56">
            <a:extLst>
              <a:ext uri="{FF2B5EF4-FFF2-40B4-BE49-F238E27FC236}">
                <a16:creationId xmlns:a16="http://schemas.microsoft.com/office/drawing/2014/main" id="{418DE835-8D58-DE4C-6027-B325461B4F8E}"/>
              </a:ext>
            </a:extLst>
          </p:cNvPr>
          <p:cNvSpPr txBox="1"/>
          <p:nvPr/>
        </p:nvSpPr>
        <p:spPr>
          <a:xfrm>
            <a:off x="935638" y="2251865"/>
            <a:ext cx="6360706" cy="3734356"/>
          </a:xfrm>
          <a:prstGeom prst="rect">
            <a:avLst/>
          </a:prstGeom>
          <a:noFill/>
        </p:spPr>
        <p:txBody>
          <a:bodyPr wrap="square" rtlCol="0">
            <a:spAutoFit/>
          </a:bodyPr>
          <a:lstStyle/>
          <a:p>
            <a:pPr marL="285750" indent="-285750">
              <a:spcBef>
                <a:spcPts val="1000"/>
              </a:spcBef>
              <a:spcAft>
                <a:spcPts val="600"/>
              </a:spcAf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Key Features</a:t>
            </a:r>
            <a:r>
              <a:rPr lang="en-US" sz="2000" dirty="0">
                <a:latin typeface="Times New Roman" panose="02020603050405020304" pitchFamily="18" charset="0"/>
                <a:cs typeface="Times New Roman" panose="02020603050405020304" pitchFamily="18" charset="0"/>
              </a:rPr>
              <a:t>: Comprises two neural networks, a generator and a discriminator, competing against each other.</a:t>
            </a:r>
            <a:r>
              <a:rPr lang="zh-CN" altLang="en-US"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marL="285750" indent="-285750">
              <a:spcBef>
                <a:spcPts val="1000"/>
              </a:spcBef>
              <a:spcAft>
                <a:spcPts val="600"/>
              </a:spcAft>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Mechanism</a:t>
            </a:r>
            <a:r>
              <a:rPr lang="en-US" sz="2000" b="1" dirty="0">
                <a:latin typeface="Times New Roman" panose="02020603050405020304" pitchFamily="18" charset="0"/>
                <a:cs typeface="Times New Roman" panose="02020603050405020304" pitchFamily="18" charset="0"/>
              </a:rPr>
              <a:t>: </a:t>
            </a:r>
          </a:p>
          <a:p>
            <a:pPr marL="742950" lvl="1" indent="-285750">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Generator creates images,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trying to fool the discriminator by generating data similar to those in the training set.</a:t>
            </a:r>
            <a:endParaRPr lang="en-US" sz="2000" dirty="0">
              <a:latin typeface="Times New Roman" panose="02020603050405020304" pitchFamily="18" charset="0"/>
              <a:cs typeface="Times New Roman" panose="02020603050405020304" pitchFamily="18" charset="0"/>
            </a:endParaRPr>
          </a:p>
          <a:p>
            <a:pPr marL="742950" lvl="1" indent="-285750">
              <a:spcAft>
                <a:spcPts val="600"/>
              </a:spcAft>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iscriminator evaluates them</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trying to distinguish</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between fake data and real data</a:t>
            </a:r>
            <a:endParaRPr lang="en-US" sz="2000" dirty="0">
              <a:latin typeface="Times New Roman" panose="02020603050405020304" pitchFamily="18" charset="0"/>
              <a:cs typeface="Times New Roman" panose="02020603050405020304" pitchFamily="18" charset="0"/>
            </a:endParaRPr>
          </a:p>
          <a:p>
            <a:pPr marL="285750" indent="-285750">
              <a:spcBef>
                <a:spcPts val="1000"/>
              </a:spcBef>
              <a:spcAft>
                <a:spcPts val="600"/>
              </a:spcAft>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Example</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Models</a:t>
            </a:r>
            <a:r>
              <a:rPr lang="en-US" sz="2000" dirty="0">
                <a:latin typeface="Times New Roman" panose="02020603050405020304" pitchFamily="18" charset="0"/>
                <a:cs typeface="Times New Roman" panose="02020603050405020304" pitchFamily="18" charset="0"/>
              </a:rPr>
              <a:t>: DCGAN, Pix2Pix, </a:t>
            </a:r>
            <a:r>
              <a:rPr lang="en-US" sz="2000" dirty="0" err="1">
                <a:latin typeface="Times New Roman" panose="02020603050405020304" pitchFamily="18" charset="0"/>
                <a:cs typeface="Times New Roman" panose="02020603050405020304" pitchFamily="18" charset="0"/>
              </a:rPr>
              <a:t>CycleGAN</a:t>
            </a:r>
            <a:r>
              <a:rPr lang="en-US" sz="2000" dirty="0">
                <a:latin typeface="Times New Roman" panose="02020603050405020304" pitchFamily="18" charset="0"/>
                <a:cs typeface="Times New Roman" panose="02020603050405020304" pitchFamily="18" charset="0"/>
              </a:rPr>
              <a:t>.</a:t>
            </a:r>
          </a:p>
        </p:txBody>
      </p:sp>
      <p:sp>
        <p:nvSpPr>
          <p:cNvPr id="59" name="TextBox 58">
            <a:extLst>
              <a:ext uri="{FF2B5EF4-FFF2-40B4-BE49-F238E27FC236}">
                <a16:creationId xmlns:a16="http://schemas.microsoft.com/office/drawing/2014/main" id="{3B5C1B53-4D72-2FE7-06F1-2E99C88DD6E2}"/>
              </a:ext>
            </a:extLst>
          </p:cNvPr>
          <p:cNvSpPr txBox="1"/>
          <p:nvPr/>
        </p:nvSpPr>
        <p:spPr>
          <a:xfrm>
            <a:off x="1326863" y="1594899"/>
            <a:ext cx="6135964" cy="492443"/>
          </a:xfrm>
          <a:prstGeom prst="rect">
            <a:avLst/>
          </a:prstGeom>
          <a:noFill/>
        </p:spPr>
        <p:txBody>
          <a:bodyPr wrap="square">
            <a:spAutoFit/>
          </a:bodyPr>
          <a:lstStyle/>
          <a:p>
            <a:r>
              <a:rPr lang="en-US" sz="2600" b="1" dirty="0">
                <a:latin typeface="Times New Roman" panose="02020603050405020304" pitchFamily="18" charset="0"/>
                <a:cs typeface="Times New Roman" panose="02020603050405020304" pitchFamily="18" charset="0"/>
              </a:rPr>
              <a:t>Generative Adversarial Networks (GANs)</a:t>
            </a:r>
          </a:p>
        </p:txBody>
      </p:sp>
      <p:sp>
        <p:nvSpPr>
          <p:cNvPr id="61" name="TextBox 60">
            <a:extLst>
              <a:ext uri="{FF2B5EF4-FFF2-40B4-BE49-F238E27FC236}">
                <a16:creationId xmlns:a16="http://schemas.microsoft.com/office/drawing/2014/main" id="{71ED7867-7572-F603-5128-3A11ADCDCFAF}"/>
              </a:ext>
            </a:extLst>
          </p:cNvPr>
          <p:cNvSpPr txBox="1"/>
          <p:nvPr/>
        </p:nvSpPr>
        <p:spPr>
          <a:xfrm>
            <a:off x="7296343" y="4272366"/>
            <a:ext cx="4814671" cy="2092881"/>
          </a:xfrm>
          <a:prstGeom prst="rect">
            <a:avLst/>
          </a:prstGeom>
          <a:noFill/>
        </p:spPr>
        <p:txBody>
          <a:bodyPr wrap="square">
            <a:spAutoFit/>
          </a:bodyPr>
          <a:lstStyle/>
          <a:p>
            <a:pPr marL="285750" indent="-285750">
              <a:spcBef>
                <a:spcPts val="1000"/>
              </a:spcBef>
              <a:spcAft>
                <a:spcPts val="600"/>
              </a:spcAf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Applications in Biomedicine</a:t>
            </a:r>
            <a:r>
              <a:rPr lang="en-US" sz="2000" dirty="0">
                <a:latin typeface="Times New Roman" panose="02020603050405020304" pitchFamily="18" charset="0"/>
                <a:cs typeface="Times New Roman" panose="02020603050405020304" pitchFamily="18" charset="0"/>
              </a:rPr>
              <a:t>:</a:t>
            </a:r>
          </a:p>
          <a:p>
            <a:pPr marL="742950" lvl="1" indent="-285750">
              <a:spcAft>
                <a:spcPts val="600"/>
              </a:spcAft>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Generate high-resolution images from low-resolution inputs, enabling improved image quality.</a:t>
            </a:r>
          </a:p>
          <a:p>
            <a:pPr marL="742950" lvl="1" indent="-285750">
              <a:spcAft>
                <a:spcPts val="600"/>
              </a:spcAft>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Data augmentation in medical imaging for robust model training.</a:t>
            </a:r>
          </a:p>
        </p:txBody>
      </p:sp>
      <p:grpSp>
        <p:nvGrpSpPr>
          <p:cNvPr id="6" name="Group 5">
            <a:extLst>
              <a:ext uri="{FF2B5EF4-FFF2-40B4-BE49-F238E27FC236}">
                <a16:creationId xmlns:a16="http://schemas.microsoft.com/office/drawing/2014/main" id="{C068584A-CBC7-3D11-AD24-AFC0CCB74BB2}"/>
              </a:ext>
            </a:extLst>
          </p:cNvPr>
          <p:cNvGrpSpPr/>
          <p:nvPr/>
        </p:nvGrpSpPr>
        <p:grpSpPr>
          <a:xfrm>
            <a:off x="7368351" y="1572376"/>
            <a:ext cx="4439158" cy="2517425"/>
            <a:chOff x="7097767" y="2110320"/>
            <a:chExt cx="4439158" cy="2517425"/>
          </a:xfrm>
        </p:grpSpPr>
        <p:pic>
          <p:nvPicPr>
            <p:cNvPr id="5124" name="Picture 4">
              <a:extLst>
                <a:ext uri="{FF2B5EF4-FFF2-40B4-BE49-F238E27FC236}">
                  <a16:creationId xmlns:a16="http://schemas.microsoft.com/office/drawing/2014/main" id="{CFB77E94-2CC1-7798-DC64-4954B98C230B}"/>
                </a:ext>
              </a:extLst>
            </p:cNvPr>
            <p:cNvPicPr>
              <a:picLocks noChangeAspect="1" noChangeArrowheads="1"/>
            </p:cNvPicPr>
            <p:nvPr/>
          </p:nvPicPr>
          <p:blipFill>
            <a:blip r:embed="rId3"/>
            <a:srcRect/>
            <a:stretch/>
          </p:blipFill>
          <p:spPr bwMode="auto">
            <a:xfrm>
              <a:off x="7097767" y="2110320"/>
              <a:ext cx="4439158" cy="22404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034123B-A9D5-ADC0-F7AE-D61363BB5CB2}"/>
                </a:ext>
              </a:extLst>
            </p:cNvPr>
            <p:cNvSpPr txBox="1"/>
            <p:nvPr/>
          </p:nvSpPr>
          <p:spPr>
            <a:xfrm>
              <a:off x="8110794" y="4350746"/>
              <a:ext cx="2766335"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Figure.</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Visualization of the</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flow of GAN</a:t>
              </a:r>
              <a:endParaRPr lang="en-US" sz="12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125186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C068584A-CBC7-3D11-AD24-AFC0CCB74BB2}"/>
              </a:ext>
            </a:extLst>
          </p:cNvPr>
          <p:cNvGrpSpPr/>
          <p:nvPr/>
        </p:nvGrpSpPr>
        <p:grpSpPr>
          <a:xfrm>
            <a:off x="7951492" y="838504"/>
            <a:ext cx="3607650" cy="5319491"/>
            <a:chOff x="7680908" y="1017629"/>
            <a:chExt cx="3607650" cy="5319491"/>
          </a:xfrm>
        </p:grpSpPr>
        <p:pic>
          <p:nvPicPr>
            <p:cNvPr id="5124" name="Picture 4">
              <a:extLst>
                <a:ext uri="{FF2B5EF4-FFF2-40B4-BE49-F238E27FC236}">
                  <a16:creationId xmlns:a16="http://schemas.microsoft.com/office/drawing/2014/main" id="{CFB77E94-2CC1-7798-DC64-4954B98C230B}"/>
                </a:ext>
              </a:extLst>
            </p:cNvPr>
            <p:cNvPicPr>
              <a:picLocks noChangeAspect="1" noChangeArrowheads="1"/>
            </p:cNvPicPr>
            <p:nvPr/>
          </p:nvPicPr>
          <p:blipFill>
            <a:blip r:embed="rId3"/>
            <a:srcRect/>
            <a:stretch/>
          </p:blipFill>
          <p:spPr bwMode="auto">
            <a:xfrm>
              <a:off x="7680908" y="1017629"/>
              <a:ext cx="3607650" cy="508265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034123B-A9D5-ADC0-F7AE-D61363BB5CB2}"/>
                </a:ext>
              </a:extLst>
            </p:cNvPr>
            <p:cNvSpPr txBox="1"/>
            <p:nvPr/>
          </p:nvSpPr>
          <p:spPr>
            <a:xfrm>
              <a:off x="8527482" y="6060121"/>
              <a:ext cx="219630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Figure.</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Transformer</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architecture</a:t>
              </a:r>
              <a:endParaRPr lang="en-US" sz="1200" dirty="0">
                <a:latin typeface="Times New Roman" panose="02020603050405020304" pitchFamily="18" charset="0"/>
                <a:cs typeface="Times New Roman" panose="02020603050405020304" pitchFamily="18" charset="0"/>
              </a:endParaRPr>
            </a:p>
          </p:txBody>
        </p:sp>
      </p:grpSp>
      <p:sp>
        <p:nvSpPr>
          <p:cNvPr id="3" name="文本框 64">
            <a:extLst>
              <a:ext uri="{FF2B5EF4-FFF2-40B4-BE49-F238E27FC236}">
                <a16:creationId xmlns:a16="http://schemas.microsoft.com/office/drawing/2014/main" id="{77569D15-D285-166F-2051-8655B9314E9B}"/>
              </a:ext>
            </a:extLst>
          </p:cNvPr>
          <p:cNvSpPr txBox="1"/>
          <p:nvPr/>
        </p:nvSpPr>
        <p:spPr>
          <a:xfrm>
            <a:off x="799816" y="1363893"/>
            <a:ext cx="561772" cy="769441"/>
          </a:xfrm>
          <a:prstGeom prst="rect">
            <a:avLst/>
          </a:prstGeom>
          <a:noFill/>
        </p:spPr>
        <p:txBody>
          <a:bodyPr wrap="square" rtlCol="0">
            <a:spAutoFit/>
          </a:bodyPr>
          <a:lstStyle/>
          <a:p>
            <a:pPr algn="ctr"/>
            <a:r>
              <a:rPr lang="en-US" altLang="zh-CN" sz="4400" dirty="0">
                <a:latin typeface="Impact" panose="020B0806030902050204" pitchFamily="34" charset="0"/>
              </a:rPr>
              <a:t>5</a:t>
            </a:r>
            <a:endParaRPr lang="zh-CN" altLang="en-US" sz="4400" dirty="0">
              <a:latin typeface="Impact" panose="020B0806030902050204" pitchFamily="34" charset="0"/>
            </a:endParaRPr>
          </a:p>
        </p:txBody>
      </p:sp>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a:xfrm>
            <a:off x="838199" y="365125"/>
            <a:ext cx="10995992" cy="1325563"/>
          </a:xfrm>
        </p:spPr>
        <p:txBody>
          <a:bodyPr/>
          <a:lstStyle/>
          <a:p>
            <a:r>
              <a:rPr lang="en-US" altLang="zh-CN" dirty="0"/>
              <a:t>Some</a:t>
            </a:r>
            <a:r>
              <a:rPr lang="zh-CN" altLang="en-US" dirty="0"/>
              <a:t> </a:t>
            </a:r>
            <a:r>
              <a:rPr lang="en-US" altLang="zh-CN" dirty="0"/>
              <a:t>Classic</a:t>
            </a:r>
            <a:r>
              <a:rPr lang="zh-CN" altLang="en-US" dirty="0"/>
              <a:t> </a:t>
            </a:r>
            <a:r>
              <a:rPr lang="en-US" altLang="zh-CN" dirty="0"/>
              <a:t>DL</a:t>
            </a:r>
            <a:r>
              <a:rPr lang="zh-CN" altLang="en-US" dirty="0"/>
              <a:t> </a:t>
            </a:r>
            <a:r>
              <a:rPr lang="en-US" altLang="zh-CN" dirty="0"/>
              <a:t>Model</a:t>
            </a:r>
            <a:r>
              <a:rPr lang="zh-CN" altLang="en-US" dirty="0"/>
              <a:t> </a:t>
            </a:r>
            <a:r>
              <a:rPr lang="en-US" altLang="zh-CN" dirty="0"/>
              <a:t>Architectures</a:t>
            </a:r>
            <a:endParaRPr lang="en-US" dirty="0"/>
          </a:p>
        </p:txBody>
      </p:sp>
      <p:sp>
        <p:nvSpPr>
          <p:cNvPr id="57" name="TextBox 56">
            <a:extLst>
              <a:ext uri="{FF2B5EF4-FFF2-40B4-BE49-F238E27FC236}">
                <a16:creationId xmlns:a16="http://schemas.microsoft.com/office/drawing/2014/main" id="{418DE835-8D58-DE4C-6027-B325461B4F8E}"/>
              </a:ext>
            </a:extLst>
          </p:cNvPr>
          <p:cNvSpPr txBox="1"/>
          <p:nvPr/>
        </p:nvSpPr>
        <p:spPr>
          <a:xfrm>
            <a:off x="935638" y="2251865"/>
            <a:ext cx="6360706" cy="2349361"/>
          </a:xfrm>
          <a:prstGeom prst="rect">
            <a:avLst/>
          </a:prstGeom>
          <a:noFill/>
        </p:spPr>
        <p:txBody>
          <a:bodyPr wrap="square" rtlCol="0">
            <a:spAutoFit/>
          </a:bodyPr>
          <a:lstStyle/>
          <a:p>
            <a:pPr marL="285750" indent="-285750">
              <a:spcBef>
                <a:spcPts val="1000"/>
              </a:spcBef>
              <a:spcAft>
                <a:spcPts val="600"/>
              </a:spcAf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Key Features</a:t>
            </a:r>
            <a:r>
              <a:rPr lang="en-US" sz="2000" dirty="0">
                <a:latin typeface="Times New Roman" panose="02020603050405020304" pitchFamily="18" charset="0"/>
                <a:cs typeface="Times New Roman" panose="02020603050405020304" pitchFamily="18" charset="0"/>
              </a:rPr>
              <a:t>: Utilizes self-attention mechanisms</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excellent for handling sequences of data.</a:t>
            </a:r>
            <a:r>
              <a:rPr lang="zh-CN" altLang="en-US"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marL="285750" indent="-285750">
              <a:spcBef>
                <a:spcPts val="1000"/>
              </a:spcBef>
              <a:spcAft>
                <a:spcPts val="600"/>
              </a:spcAft>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Key</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Innovation</a:t>
            </a:r>
            <a:r>
              <a:rPr lang="en-US"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Following an encoder-decoder structure,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e</a:t>
            </a:r>
            <a:r>
              <a:rPr lang="en-US" sz="2000" dirty="0">
                <a:latin typeface="Times New Roman" panose="02020603050405020304" pitchFamily="18" charset="0"/>
                <a:cs typeface="Times New Roman" panose="02020603050405020304" pitchFamily="18" charset="0"/>
              </a:rPr>
              <a:t>limina</a:t>
            </a:r>
            <a:r>
              <a:rPr lang="en-US" altLang="zh-CN" sz="2000" dirty="0">
                <a:latin typeface="Times New Roman" panose="02020603050405020304" pitchFamily="18" charset="0"/>
                <a:cs typeface="Times New Roman" panose="02020603050405020304" pitchFamily="18" charset="0"/>
              </a:rPr>
              <a:t>ting</a:t>
            </a:r>
            <a:r>
              <a:rPr lang="en-US" sz="2000" dirty="0">
                <a:latin typeface="Times New Roman" panose="02020603050405020304" pitchFamily="18" charset="0"/>
                <a:cs typeface="Times New Roman" panose="02020603050405020304" pitchFamily="18" charset="0"/>
              </a:rPr>
              <a:t> recurrence and convolutions.</a:t>
            </a:r>
          </a:p>
          <a:p>
            <a:pPr marL="285750" indent="-285750">
              <a:spcBef>
                <a:spcPts val="1000"/>
              </a:spcBef>
              <a:spcAft>
                <a:spcPts val="600"/>
              </a:spcAft>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Example</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Models</a:t>
            </a:r>
            <a:r>
              <a:rPr lang="en-US" sz="2000" dirty="0">
                <a:latin typeface="Times New Roman" panose="02020603050405020304" pitchFamily="18" charset="0"/>
                <a:cs typeface="Times New Roman" panose="02020603050405020304" pitchFamily="18" charset="0"/>
              </a:rPr>
              <a:t>: BERT (adapted for biomedical applications), </a:t>
            </a:r>
            <a:r>
              <a:rPr lang="en-US" sz="2000" dirty="0" err="1">
                <a:latin typeface="Times New Roman" panose="02020603050405020304" pitchFamily="18" charset="0"/>
                <a:cs typeface="Times New Roman" panose="02020603050405020304" pitchFamily="18" charset="0"/>
              </a:rPr>
              <a:t>AlphaFold</a:t>
            </a:r>
            <a:r>
              <a:rPr lang="en-US" sz="2000" dirty="0">
                <a:latin typeface="Times New Roman" panose="02020603050405020304" pitchFamily="18" charset="0"/>
                <a:cs typeface="Times New Roman" panose="02020603050405020304" pitchFamily="18" charset="0"/>
              </a:rPr>
              <a:t>.</a:t>
            </a:r>
          </a:p>
        </p:txBody>
      </p:sp>
      <p:sp>
        <p:nvSpPr>
          <p:cNvPr id="59" name="TextBox 58">
            <a:extLst>
              <a:ext uri="{FF2B5EF4-FFF2-40B4-BE49-F238E27FC236}">
                <a16:creationId xmlns:a16="http://schemas.microsoft.com/office/drawing/2014/main" id="{3B5C1B53-4D72-2FE7-06F1-2E99C88DD6E2}"/>
              </a:ext>
            </a:extLst>
          </p:cNvPr>
          <p:cNvSpPr txBox="1"/>
          <p:nvPr/>
        </p:nvSpPr>
        <p:spPr>
          <a:xfrm>
            <a:off x="1326863" y="1594899"/>
            <a:ext cx="6135964" cy="492443"/>
          </a:xfrm>
          <a:prstGeom prst="rect">
            <a:avLst/>
          </a:prstGeom>
          <a:noFill/>
        </p:spPr>
        <p:txBody>
          <a:bodyPr wrap="square">
            <a:spAutoFit/>
          </a:bodyPr>
          <a:lstStyle/>
          <a:p>
            <a:r>
              <a:rPr lang="en-US" sz="2600" b="1" dirty="0">
                <a:latin typeface="Times New Roman" panose="02020603050405020304" pitchFamily="18" charset="0"/>
                <a:cs typeface="Times New Roman" panose="02020603050405020304" pitchFamily="18" charset="0"/>
              </a:rPr>
              <a:t>Transformer Models</a:t>
            </a:r>
          </a:p>
        </p:txBody>
      </p:sp>
      <p:sp>
        <p:nvSpPr>
          <p:cNvPr id="61" name="TextBox 60">
            <a:extLst>
              <a:ext uri="{FF2B5EF4-FFF2-40B4-BE49-F238E27FC236}">
                <a16:creationId xmlns:a16="http://schemas.microsoft.com/office/drawing/2014/main" id="{71ED7867-7572-F603-5128-3A11ADCDCFAF}"/>
              </a:ext>
            </a:extLst>
          </p:cNvPr>
          <p:cNvSpPr txBox="1"/>
          <p:nvPr/>
        </p:nvSpPr>
        <p:spPr>
          <a:xfrm>
            <a:off x="935638" y="4707874"/>
            <a:ext cx="6611056" cy="1477328"/>
          </a:xfrm>
          <a:prstGeom prst="rect">
            <a:avLst/>
          </a:prstGeom>
          <a:noFill/>
        </p:spPr>
        <p:txBody>
          <a:bodyPr wrap="square">
            <a:spAutoFit/>
          </a:bodyPr>
          <a:lstStyle/>
          <a:p>
            <a:pPr marL="285750" indent="-285750">
              <a:spcBef>
                <a:spcPts val="1000"/>
              </a:spcBef>
              <a:spcAft>
                <a:spcPts val="600"/>
              </a:spcAf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Applications in Biomedicine</a:t>
            </a:r>
            <a:r>
              <a:rPr lang="en-US" sz="2000" dirty="0">
                <a:latin typeface="Times New Roman" panose="02020603050405020304" pitchFamily="18" charset="0"/>
                <a:cs typeface="Times New Roman" panose="02020603050405020304" pitchFamily="18" charset="0"/>
              </a:rPr>
              <a:t>:</a:t>
            </a:r>
          </a:p>
          <a:p>
            <a:pPr marL="742950" lvl="1" indent="-285750">
              <a:spcAft>
                <a:spcPts val="600"/>
              </a:spcAft>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Genomic sequence analysis for personalized medicine.</a:t>
            </a:r>
          </a:p>
          <a:p>
            <a:pPr marL="742950" lvl="1" indent="-285750">
              <a:spcAft>
                <a:spcPts val="600"/>
              </a:spcAft>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Protein structure prediction (e.g., </a:t>
            </a:r>
            <a:r>
              <a:rPr lang="en-US" altLang="zh-CN" sz="2000" dirty="0" err="1">
                <a:latin typeface="Times New Roman" panose="02020603050405020304" pitchFamily="18" charset="0"/>
                <a:cs typeface="Times New Roman" panose="02020603050405020304" pitchFamily="18" charset="0"/>
              </a:rPr>
              <a:t>AlphaFold's</a:t>
            </a:r>
            <a:r>
              <a:rPr lang="en-US" altLang="zh-CN" sz="2000" dirty="0">
                <a:latin typeface="Times New Roman" panose="02020603050405020304" pitchFamily="18" charset="0"/>
                <a:cs typeface="Times New Roman" panose="02020603050405020304" pitchFamily="18" charset="0"/>
              </a:rPr>
              <a:t> breakthroughs).</a:t>
            </a:r>
          </a:p>
        </p:txBody>
      </p:sp>
    </p:spTree>
    <p:extLst>
      <p:ext uri="{BB962C8B-B14F-4D97-AF65-F5344CB8AC3E}">
        <p14:creationId xmlns:p14="http://schemas.microsoft.com/office/powerpoint/2010/main" val="30145434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D490-ACB8-8490-B9B8-1AFB0E3B1BBB}"/>
              </a:ext>
            </a:extLst>
          </p:cNvPr>
          <p:cNvSpPr>
            <a:spLocks noGrp="1"/>
          </p:cNvSpPr>
          <p:nvPr>
            <p:ph type="title"/>
          </p:nvPr>
        </p:nvSpPr>
        <p:spPr>
          <a:xfrm>
            <a:off x="838200" y="100085"/>
            <a:ext cx="10515600" cy="1325563"/>
          </a:xfrm>
        </p:spPr>
        <p:txBody>
          <a:bodyPr/>
          <a:lstStyle/>
          <a:p>
            <a:r>
              <a:rPr lang="en-US" dirty="0"/>
              <a:t>Types of Deep Learning</a:t>
            </a:r>
          </a:p>
        </p:txBody>
      </p:sp>
      <p:sp>
        <p:nvSpPr>
          <p:cNvPr id="7" name="Oval 6">
            <a:extLst>
              <a:ext uri="{FF2B5EF4-FFF2-40B4-BE49-F238E27FC236}">
                <a16:creationId xmlns:a16="http://schemas.microsoft.com/office/drawing/2014/main" id="{161F3D53-260E-F5BD-AD37-E3254F2C6B32}"/>
              </a:ext>
            </a:extLst>
          </p:cNvPr>
          <p:cNvSpPr/>
          <p:nvPr/>
        </p:nvSpPr>
        <p:spPr>
          <a:xfrm rot="21428952">
            <a:off x="8475549" y="3700185"/>
            <a:ext cx="1831985" cy="1831985"/>
          </a:xfrm>
          <a:prstGeom prst="ellips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FFE22C3C-1A32-1F8B-4F5A-AA90B0AAE872}"/>
              </a:ext>
            </a:extLst>
          </p:cNvPr>
          <p:cNvCxnSpPr>
            <a:cxnSpLocks/>
            <a:stCxn id="5" idx="6"/>
            <a:endCxn id="4" idx="2"/>
          </p:cNvCxnSpPr>
          <p:nvPr/>
        </p:nvCxnSpPr>
        <p:spPr>
          <a:xfrm flipV="1">
            <a:off x="2782934" y="1850699"/>
            <a:ext cx="5098075" cy="628690"/>
          </a:xfrm>
          <a:prstGeom prst="line">
            <a:avLst/>
          </a:prstGeom>
          <a:ln w="28575">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BC3466E-BC4B-705F-634D-4E3C1F0E5F0A}"/>
              </a:ext>
            </a:extLst>
          </p:cNvPr>
          <p:cNvCxnSpPr>
            <a:cxnSpLocks/>
            <a:stCxn id="6" idx="0"/>
            <a:endCxn id="4" idx="3"/>
          </p:cNvCxnSpPr>
          <p:nvPr/>
        </p:nvCxnSpPr>
        <p:spPr>
          <a:xfrm flipV="1">
            <a:off x="5685484" y="2704679"/>
            <a:ext cx="2549254" cy="1849677"/>
          </a:xfrm>
          <a:prstGeom prst="line">
            <a:avLst/>
          </a:prstGeom>
          <a:ln w="28575">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EF189DA-5A77-721B-443F-100F454E201F}"/>
              </a:ext>
            </a:extLst>
          </p:cNvPr>
          <p:cNvCxnSpPr>
            <a:cxnSpLocks/>
            <a:stCxn id="7" idx="0"/>
            <a:endCxn id="4" idx="4"/>
          </p:cNvCxnSpPr>
          <p:nvPr/>
        </p:nvCxnSpPr>
        <p:spPr>
          <a:xfrm flipH="1" flipV="1">
            <a:off x="9088717" y="3058408"/>
            <a:ext cx="257267" cy="642911"/>
          </a:xfrm>
          <a:prstGeom prst="line">
            <a:avLst/>
          </a:prstGeom>
          <a:ln w="28575">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CD9087ED-F1AB-7E60-9F45-991D340177B5}"/>
              </a:ext>
            </a:extLst>
          </p:cNvPr>
          <p:cNvGrpSpPr/>
          <p:nvPr/>
        </p:nvGrpSpPr>
        <p:grpSpPr>
          <a:xfrm>
            <a:off x="7881009" y="642991"/>
            <a:ext cx="2415416" cy="2415417"/>
            <a:chOff x="8362950" y="203202"/>
            <a:chExt cx="2628899" cy="2628900"/>
          </a:xfrm>
        </p:grpSpPr>
        <p:sp>
          <p:nvSpPr>
            <p:cNvPr id="4" name="Oval 3">
              <a:extLst>
                <a:ext uri="{FF2B5EF4-FFF2-40B4-BE49-F238E27FC236}">
                  <a16:creationId xmlns:a16="http://schemas.microsoft.com/office/drawing/2014/main" id="{FBC52309-D523-0079-D81E-A16914AC5382}"/>
                </a:ext>
              </a:extLst>
            </p:cNvPr>
            <p:cNvSpPr/>
            <p:nvPr/>
          </p:nvSpPr>
          <p:spPr>
            <a:xfrm>
              <a:off x="8362950" y="203202"/>
              <a:ext cx="2628899" cy="2628900"/>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3A51856-AAD0-3D09-1201-90DBEA511C77}"/>
                </a:ext>
              </a:extLst>
            </p:cNvPr>
            <p:cNvSpPr txBox="1"/>
            <p:nvPr/>
          </p:nvSpPr>
          <p:spPr>
            <a:xfrm>
              <a:off x="8808391" y="935389"/>
              <a:ext cx="1759916" cy="954107"/>
            </a:xfrm>
            <a:prstGeom prst="rect">
              <a:avLst/>
            </a:prstGeom>
            <a:noFill/>
          </p:spPr>
          <p:txBody>
            <a:bodyPr wrap="square" rtlCol="0">
              <a:spAutoFit/>
            </a:bodyPr>
            <a:lstStyle/>
            <a:p>
              <a:pPr algn="ctr"/>
              <a:r>
                <a:rPr lang="en-US" sz="2800" b="1" dirty="0">
                  <a:latin typeface="Garamond" panose="02020404030301010803" pitchFamily="18" charset="0"/>
                </a:rPr>
                <a:t>Deep Learning</a:t>
              </a:r>
            </a:p>
          </p:txBody>
        </p:sp>
      </p:grpSp>
      <p:grpSp>
        <p:nvGrpSpPr>
          <p:cNvPr id="29" name="Group 28">
            <a:extLst>
              <a:ext uri="{FF2B5EF4-FFF2-40B4-BE49-F238E27FC236}">
                <a16:creationId xmlns:a16="http://schemas.microsoft.com/office/drawing/2014/main" id="{DC581F28-50E5-CE89-24CF-CE25F7C7FF8B}"/>
              </a:ext>
            </a:extLst>
          </p:cNvPr>
          <p:cNvGrpSpPr/>
          <p:nvPr/>
        </p:nvGrpSpPr>
        <p:grpSpPr>
          <a:xfrm>
            <a:off x="990229" y="1849020"/>
            <a:ext cx="1844763" cy="1831985"/>
            <a:chOff x="1428146" y="2108200"/>
            <a:chExt cx="2007810" cy="1993902"/>
          </a:xfrm>
        </p:grpSpPr>
        <p:sp>
          <p:nvSpPr>
            <p:cNvPr id="5" name="Oval 4">
              <a:extLst>
                <a:ext uri="{FF2B5EF4-FFF2-40B4-BE49-F238E27FC236}">
                  <a16:creationId xmlns:a16="http://schemas.microsoft.com/office/drawing/2014/main" id="{9B72A0DB-2AA7-9224-A22E-F52FAD998B83}"/>
                </a:ext>
              </a:extLst>
            </p:cNvPr>
            <p:cNvSpPr/>
            <p:nvPr/>
          </p:nvSpPr>
          <p:spPr>
            <a:xfrm rot="20509874">
              <a:off x="1435100" y="2108200"/>
              <a:ext cx="1993902" cy="1993902"/>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32D559D6-D6F1-66CF-7D4F-625E278EE94F}"/>
                </a:ext>
              </a:extLst>
            </p:cNvPr>
            <p:cNvSpPr txBox="1"/>
            <p:nvPr/>
          </p:nvSpPr>
          <p:spPr>
            <a:xfrm>
              <a:off x="1428146" y="2720430"/>
              <a:ext cx="2007810" cy="769441"/>
            </a:xfrm>
            <a:prstGeom prst="rect">
              <a:avLst/>
            </a:prstGeom>
            <a:noFill/>
          </p:spPr>
          <p:txBody>
            <a:bodyPr wrap="square" rtlCol="0">
              <a:spAutoFit/>
            </a:bodyPr>
            <a:lstStyle/>
            <a:p>
              <a:pPr algn="ctr"/>
              <a:r>
                <a:rPr lang="en-US" sz="2200" b="1" dirty="0">
                  <a:latin typeface="Garamond" panose="02020404030301010803" pitchFamily="18" charset="0"/>
                </a:rPr>
                <a:t>Unsupervised Learning</a:t>
              </a:r>
            </a:p>
          </p:txBody>
        </p:sp>
      </p:grpSp>
      <p:sp>
        <p:nvSpPr>
          <p:cNvPr id="25" name="TextBox 24">
            <a:extLst>
              <a:ext uri="{FF2B5EF4-FFF2-40B4-BE49-F238E27FC236}">
                <a16:creationId xmlns:a16="http://schemas.microsoft.com/office/drawing/2014/main" id="{EDD80B39-F0EE-119B-5A19-BB58A2141855}"/>
              </a:ext>
            </a:extLst>
          </p:cNvPr>
          <p:cNvSpPr txBox="1"/>
          <p:nvPr/>
        </p:nvSpPr>
        <p:spPr>
          <a:xfrm>
            <a:off x="8469160" y="4285478"/>
            <a:ext cx="1844763" cy="706958"/>
          </a:xfrm>
          <a:prstGeom prst="rect">
            <a:avLst/>
          </a:prstGeom>
          <a:noFill/>
        </p:spPr>
        <p:txBody>
          <a:bodyPr wrap="square" rtlCol="0">
            <a:spAutoFit/>
          </a:bodyPr>
          <a:lstStyle/>
          <a:p>
            <a:pPr algn="ctr"/>
            <a:r>
              <a:rPr lang="en-US" sz="2200" b="1" dirty="0">
                <a:latin typeface="Garamond" panose="02020404030301010803" pitchFamily="18" charset="0"/>
              </a:rPr>
              <a:t>Supervised Learning</a:t>
            </a:r>
          </a:p>
        </p:txBody>
      </p:sp>
      <p:grpSp>
        <p:nvGrpSpPr>
          <p:cNvPr id="28" name="Group 27">
            <a:extLst>
              <a:ext uri="{FF2B5EF4-FFF2-40B4-BE49-F238E27FC236}">
                <a16:creationId xmlns:a16="http://schemas.microsoft.com/office/drawing/2014/main" id="{C1893077-3C05-66B5-C6E6-B83F3218CD6D}"/>
              </a:ext>
            </a:extLst>
          </p:cNvPr>
          <p:cNvGrpSpPr/>
          <p:nvPr/>
        </p:nvGrpSpPr>
        <p:grpSpPr>
          <a:xfrm>
            <a:off x="4018695" y="4280597"/>
            <a:ext cx="2019169" cy="1831985"/>
            <a:chOff x="4414905" y="4267202"/>
            <a:chExt cx="2197631" cy="1993902"/>
          </a:xfrm>
        </p:grpSpPr>
        <p:sp>
          <p:nvSpPr>
            <p:cNvPr id="6" name="Oval 5">
              <a:extLst>
                <a:ext uri="{FF2B5EF4-FFF2-40B4-BE49-F238E27FC236}">
                  <a16:creationId xmlns:a16="http://schemas.microsoft.com/office/drawing/2014/main" id="{C860D992-DDE3-A2D6-A8D0-BDD7EC3F3F6C}"/>
                </a:ext>
              </a:extLst>
            </p:cNvPr>
            <p:cNvSpPr/>
            <p:nvPr/>
          </p:nvSpPr>
          <p:spPr>
            <a:xfrm rot="2728919">
              <a:off x="4521200" y="4267202"/>
              <a:ext cx="1993902" cy="1993902"/>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D2F98D6-06F4-F5AA-0FFA-4BC523762DED}"/>
                </a:ext>
              </a:extLst>
            </p:cNvPr>
            <p:cNvSpPr txBox="1"/>
            <p:nvPr/>
          </p:nvSpPr>
          <p:spPr>
            <a:xfrm>
              <a:off x="4414905" y="4879432"/>
              <a:ext cx="2197631" cy="837447"/>
            </a:xfrm>
            <a:prstGeom prst="rect">
              <a:avLst/>
            </a:prstGeom>
            <a:noFill/>
          </p:spPr>
          <p:txBody>
            <a:bodyPr wrap="square" rtlCol="0">
              <a:spAutoFit/>
            </a:bodyPr>
            <a:lstStyle/>
            <a:p>
              <a:pPr algn="ctr"/>
              <a:r>
                <a:rPr lang="en-US" sz="2200" b="1" dirty="0">
                  <a:latin typeface="Garamond" panose="02020404030301010803" pitchFamily="18" charset="0"/>
                </a:rPr>
                <a:t>Reinforcement Learning</a:t>
              </a:r>
            </a:p>
          </p:txBody>
        </p:sp>
      </p:grpSp>
      <p:sp>
        <p:nvSpPr>
          <p:cNvPr id="27" name="TextBox 26">
            <a:extLst>
              <a:ext uri="{FF2B5EF4-FFF2-40B4-BE49-F238E27FC236}">
                <a16:creationId xmlns:a16="http://schemas.microsoft.com/office/drawing/2014/main" id="{8DE8BEDF-3302-D748-DBF5-E8697F51C7A8}"/>
              </a:ext>
            </a:extLst>
          </p:cNvPr>
          <p:cNvSpPr txBox="1"/>
          <p:nvPr/>
        </p:nvSpPr>
        <p:spPr>
          <a:xfrm>
            <a:off x="8290277" y="5508132"/>
            <a:ext cx="2485821" cy="738665"/>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Neural network learns to make predictions or classify data </a:t>
            </a:r>
            <a:r>
              <a:rPr lang="en-US" sz="1400" b="1" dirty="0">
                <a:latin typeface="Times New Roman" panose="02020603050405020304" pitchFamily="18" charset="0"/>
                <a:cs typeface="Times New Roman" panose="02020603050405020304" pitchFamily="18" charset="0"/>
              </a:rPr>
              <a:t>based on the labeled datasets</a:t>
            </a:r>
            <a:r>
              <a:rPr lang="en-US" sz="1400" dirty="0">
                <a:latin typeface="Times New Roman" panose="02020603050405020304" pitchFamily="18" charset="0"/>
                <a:cs typeface="Times New Roman" panose="02020603050405020304" pitchFamily="18" charset="0"/>
              </a:rPr>
              <a:t>.</a:t>
            </a:r>
          </a:p>
        </p:txBody>
      </p:sp>
      <p:cxnSp>
        <p:nvCxnSpPr>
          <p:cNvPr id="33" name="Straight Connector 32">
            <a:extLst>
              <a:ext uri="{FF2B5EF4-FFF2-40B4-BE49-F238E27FC236}">
                <a16:creationId xmlns:a16="http://schemas.microsoft.com/office/drawing/2014/main" id="{78C01394-D7A8-7D8A-43EA-BCA250E73757}"/>
              </a:ext>
            </a:extLst>
          </p:cNvPr>
          <p:cNvCxnSpPr>
            <a:cxnSpLocks/>
            <a:stCxn id="31" idx="2"/>
            <a:endCxn id="7" idx="7"/>
          </p:cNvCxnSpPr>
          <p:nvPr/>
        </p:nvCxnSpPr>
        <p:spPr>
          <a:xfrm flipH="1">
            <a:off x="10006231" y="3875375"/>
            <a:ext cx="651358" cy="61686"/>
          </a:xfrm>
          <a:prstGeom prst="line">
            <a:avLst/>
          </a:prstGeom>
          <a:ln w="28575">
            <a:solidFill>
              <a:schemeClr val="accent6">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3135EF1-20A4-11FF-BDB2-3696238A694E}"/>
              </a:ext>
            </a:extLst>
          </p:cNvPr>
          <p:cNvCxnSpPr>
            <a:cxnSpLocks/>
            <a:stCxn id="32" idx="2"/>
            <a:endCxn id="25" idx="1"/>
          </p:cNvCxnSpPr>
          <p:nvPr/>
        </p:nvCxnSpPr>
        <p:spPr>
          <a:xfrm flipV="1">
            <a:off x="8076005" y="4638956"/>
            <a:ext cx="393155" cy="398239"/>
          </a:xfrm>
          <a:prstGeom prst="line">
            <a:avLst/>
          </a:prstGeom>
          <a:ln w="28575">
            <a:solidFill>
              <a:schemeClr val="accent6">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1A0E32CF-116E-8179-6401-1B3EB22D0368}"/>
              </a:ext>
            </a:extLst>
          </p:cNvPr>
          <p:cNvGrpSpPr/>
          <p:nvPr/>
        </p:nvGrpSpPr>
        <p:grpSpPr>
          <a:xfrm>
            <a:off x="10657257" y="3594208"/>
            <a:ext cx="535691" cy="535691"/>
            <a:chOff x="11137535" y="3415257"/>
            <a:chExt cx="583037" cy="583037"/>
          </a:xfrm>
        </p:grpSpPr>
        <p:sp>
          <p:nvSpPr>
            <p:cNvPr id="31" name="Oval 30">
              <a:extLst>
                <a:ext uri="{FF2B5EF4-FFF2-40B4-BE49-F238E27FC236}">
                  <a16:creationId xmlns:a16="http://schemas.microsoft.com/office/drawing/2014/main" id="{2E01F890-BDD0-159D-F20D-B8F7BCCBEB4C}"/>
                </a:ext>
              </a:extLst>
            </p:cNvPr>
            <p:cNvSpPr/>
            <p:nvPr/>
          </p:nvSpPr>
          <p:spPr>
            <a:xfrm rot="21428952">
              <a:off x="11137535" y="3415257"/>
              <a:ext cx="583037" cy="583037"/>
            </a:xfrm>
            <a:prstGeom prst="ellipse">
              <a:avLst/>
            </a:prstGeom>
            <a:solidFill>
              <a:schemeClr val="accent6">
                <a:lumMod val="60000"/>
                <a:lumOff val="40000"/>
                <a:alpha val="7963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1A0B0D32-9830-B4D9-8530-82A93FAC7A97}"/>
                </a:ext>
              </a:extLst>
            </p:cNvPr>
            <p:cNvSpPr txBox="1"/>
            <p:nvPr/>
          </p:nvSpPr>
          <p:spPr>
            <a:xfrm>
              <a:off x="11170809" y="3568275"/>
              <a:ext cx="516488"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CNN</a:t>
              </a:r>
            </a:p>
          </p:txBody>
        </p:sp>
      </p:grpSp>
      <p:grpSp>
        <p:nvGrpSpPr>
          <p:cNvPr id="48" name="Group 47">
            <a:extLst>
              <a:ext uri="{FF2B5EF4-FFF2-40B4-BE49-F238E27FC236}">
                <a16:creationId xmlns:a16="http://schemas.microsoft.com/office/drawing/2014/main" id="{4967DF3A-4FE8-0084-E560-43B43BFED0F4}"/>
              </a:ext>
            </a:extLst>
          </p:cNvPr>
          <p:cNvGrpSpPr/>
          <p:nvPr/>
        </p:nvGrpSpPr>
        <p:grpSpPr>
          <a:xfrm>
            <a:off x="7635922" y="4974473"/>
            <a:ext cx="535691" cy="535691"/>
            <a:chOff x="7849163" y="4917515"/>
            <a:chExt cx="583037" cy="583037"/>
          </a:xfrm>
        </p:grpSpPr>
        <p:sp>
          <p:nvSpPr>
            <p:cNvPr id="32" name="Oval 31">
              <a:extLst>
                <a:ext uri="{FF2B5EF4-FFF2-40B4-BE49-F238E27FC236}">
                  <a16:creationId xmlns:a16="http://schemas.microsoft.com/office/drawing/2014/main" id="{01BF7EDE-943C-4890-E533-D92E31569A23}"/>
                </a:ext>
              </a:extLst>
            </p:cNvPr>
            <p:cNvSpPr/>
            <p:nvPr/>
          </p:nvSpPr>
          <p:spPr>
            <a:xfrm rot="7801197">
              <a:off x="7849163" y="4917515"/>
              <a:ext cx="583037" cy="583037"/>
            </a:xfrm>
            <a:prstGeom prst="ellipse">
              <a:avLst/>
            </a:prstGeom>
            <a:solidFill>
              <a:schemeClr val="accent6">
                <a:lumMod val="60000"/>
                <a:lumOff val="4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F052EBB0-24F5-864E-57A6-EAAC03B2931D}"/>
                </a:ext>
              </a:extLst>
            </p:cNvPr>
            <p:cNvSpPr txBox="1"/>
            <p:nvPr/>
          </p:nvSpPr>
          <p:spPr>
            <a:xfrm>
              <a:off x="7882437" y="5070533"/>
              <a:ext cx="516488"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RNN</a:t>
              </a:r>
            </a:p>
          </p:txBody>
        </p:sp>
      </p:grpSp>
      <p:sp>
        <p:nvSpPr>
          <p:cNvPr id="50" name="TextBox 49">
            <a:extLst>
              <a:ext uri="{FF2B5EF4-FFF2-40B4-BE49-F238E27FC236}">
                <a16:creationId xmlns:a16="http://schemas.microsoft.com/office/drawing/2014/main" id="{238B2DAE-6BCF-BD99-37FF-2E53C0FC46B3}"/>
              </a:ext>
            </a:extLst>
          </p:cNvPr>
          <p:cNvSpPr txBox="1"/>
          <p:nvPr/>
        </p:nvSpPr>
        <p:spPr>
          <a:xfrm>
            <a:off x="1288061" y="4805461"/>
            <a:ext cx="2953991" cy="1169551"/>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An agent learns to make decisions in an environment to </a:t>
            </a:r>
            <a:r>
              <a:rPr lang="en-US" sz="1400" b="1" dirty="0">
                <a:latin typeface="Times New Roman" panose="02020603050405020304" pitchFamily="18" charset="0"/>
                <a:cs typeface="Times New Roman" panose="02020603050405020304" pitchFamily="18" charset="0"/>
              </a:rPr>
              <a:t>maximize a reward signal</a:t>
            </a:r>
            <a:r>
              <a:rPr lang="en-US" sz="1400" dirty="0">
                <a:latin typeface="Times New Roman" panose="02020603050405020304" pitchFamily="18" charset="0"/>
                <a:cs typeface="Times New Roman" panose="02020603050405020304" pitchFamily="18" charset="0"/>
              </a:rPr>
              <a:t>. The agent interacts with the environment by taking action and observing the resulting rewards.</a:t>
            </a:r>
          </a:p>
        </p:txBody>
      </p:sp>
      <p:sp>
        <p:nvSpPr>
          <p:cNvPr id="51" name="TextBox 50">
            <a:extLst>
              <a:ext uri="{FF2B5EF4-FFF2-40B4-BE49-F238E27FC236}">
                <a16:creationId xmlns:a16="http://schemas.microsoft.com/office/drawing/2014/main" id="{588400AD-16FF-7C1E-8779-45031ABE6F05}"/>
              </a:ext>
            </a:extLst>
          </p:cNvPr>
          <p:cNvSpPr txBox="1"/>
          <p:nvPr/>
        </p:nvSpPr>
        <p:spPr>
          <a:xfrm>
            <a:off x="2953616" y="2488500"/>
            <a:ext cx="2863125" cy="95410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The neural network learns to discover the patterns or to cluster the dataset based on unlabeled datasets. There are </a:t>
            </a:r>
            <a:r>
              <a:rPr lang="en-US" sz="1400" b="1" dirty="0">
                <a:latin typeface="Times New Roman" panose="02020603050405020304" pitchFamily="18" charset="0"/>
                <a:cs typeface="Times New Roman" panose="02020603050405020304" pitchFamily="18" charset="0"/>
              </a:rPr>
              <a:t>no target variables</a:t>
            </a:r>
            <a:r>
              <a:rPr lang="en-US" sz="1400" dirty="0">
                <a:latin typeface="Times New Roman" panose="02020603050405020304" pitchFamily="18" charset="0"/>
                <a:cs typeface="Times New Roman" panose="02020603050405020304" pitchFamily="18" charset="0"/>
              </a:rPr>
              <a:t>.</a:t>
            </a:r>
          </a:p>
        </p:txBody>
      </p:sp>
      <p:sp>
        <p:nvSpPr>
          <p:cNvPr id="52" name="Oval 51">
            <a:extLst>
              <a:ext uri="{FF2B5EF4-FFF2-40B4-BE49-F238E27FC236}">
                <a16:creationId xmlns:a16="http://schemas.microsoft.com/office/drawing/2014/main" id="{D0C5ACF6-5506-2EB3-04E0-91FD8065D0B9}"/>
              </a:ext>
            </a:extLst>
          </p:cNvPr>
          <p:cNvSpPr/>
          <p:nvPr/>
        </p:nvSpPr>
        <p:spPr>
          <a:xfrm rot="1846222">
            <a:off x="821395" y="4013837"/>
            <a:ext cx="586172" cy="586172"/>
          </a:xfrm>
          <a:prstGeom prst="ellipse">
            <a:avLst/>
          </a:prstGeom>
          <a:solidFill>
            <a:schemeClr val="accent2">
              <a:lumMod val="60000"/>
              <a:lumOff val="4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84EBB2E-EE75-14D9-55C4-F042C4DE6E2D}"/>
              </a:ext>
            </a:extLst>
          </p:cNvPr>
          <p:cNvSpPr/>
          <p:nvPr/>
        </p:nvSpPr>
        <p:spPr>
          <a:xfrm rot="19191272">
            <a:off x="2968525" y="3529511"/>
            <a:ext cx="586172" cy="586172"/>
          </a:xfrm>
          <a:prstGeom prst="ellipse">
            <a:avLst/>
          </a:prstGeom>
          <a:solidFill>
            <a:schemeClr val="accent2">
              <a:lumMod val="60000"/>
              <a:lumOff val="4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D4F3EB8B-AD8C-C5DE-62DF-D8CCE531ED99}"/>
              </a:ext>
            </a:extLst>
          </p:cNvPr>
          <p:cNvCxnSpPr>
            <a:cxnSpLocks/>
            <a:stCxn id="52" idx="0"/>
            <a:endCxn id="5" idx="3"/>
          </p:cNvCxnSpPr>
          <p:nvPr/>
        </p:nvCxnSpPr>
        <p:spPr>
          <a:xfrm flipV="1">
            <a:off x="1264423" y="3582388"/>
            <a:ext cx="234742" cy="472708"/>
          </a:xfrm>
          <a:prstGeom prst="line">
            <a:avLst/>
          </a:prstGeom>
          <a:ln w="28575">
            <a:solidFill>
              <a:schemeClr val="accent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34EE442-E6C6-21E5-CDA7-F28959D687C5}"/>
              </a:ext>
            </a:extLst>
          </p:cNvPr>
          <p:cNvCxnSpPr>
            <a:cxnSpLocks/>
            <a:stCxn id="53" idx="0"/>
            <a:endCxn id="5" idx="5"/>
          </p:cNvCxnSpPr>
          <p:nvPr/>
        </p:nvCxnSpPr>
        <p:spPr>
          <a:xfrm flipH="1" flipV="1">
            <a:off x="2729987" y="3178457"/>
            <a:ext cx="342661" cy="420102"/>
          </a:xfrm>
          <a:prstGeom prst="line">
            <a:avLst/>
          </a:prstGeom>
          <a:ln w="28575">
            <a:solidFill>
              <a:schemeClr val="accent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7431E473-E158-20C1-E784-057E26067D37}"/>
              </a:ext>
            </a:extLst>
          </p:cNvPr>
          <p:cNvSpPr txBox="1"/>
          <p:nvPr/>
        </p:nvSpPr>
        <p:spPr>
          <a:xfrm>
            <a:off x="677348" y="4192658"/>
            <a:ext cx="864845" cy="226226"/>
          </a:xfrm>
          <a:prstGeom prst="rect">
            <a:avLst/>
          </a:prstGeom>
          <a:noFill/>
        </p:spPr>
        <p:txBody>
          <a:bodyPr wrap="none" rtlCol="0">
            <a:spAutoFit/>
          </a:bodyPr>
          <a:lstStyle/>
          <a:p>
            <a:r>
              <a:rPr lang="en-US" sz="1000" b="1" dirty="0">
                <a:latin typeface="Times New Roman" panose="02020603050405020304" pitchFamily="18" charset="0"/>
                <a:cs typeface="Times New Roman" panose="02020603050405020304" pitchFamily="18" charset="0"/>
              </a:rPr>
              <a:t>Autoencoders</a:t>
            </a:r>
          </a:p>
        </p:txBody>
      </p:sp>
      <p:sp>
        <p:nvSpPr>
          <p:cNvPr id="68" name="TextBox 67">
            <a:extLst>
              <a:ext uri="{FF2B5EF4-FFF2-40B4-BE49-F238E27FC236}">
                <a16:creationId xmlns:a16="http://schemas.microsoft.com/office/drawing/2014/main" id="{78EE9A53-546A-59F0-7CC8-C2277BF2D00A}"/>
              </a:ext>
            </a:extLst>
          </p:cNvPr>
          <p:cNvSpPr txBox="1"/>
          <p:nvPr/>
        </p:nvSpPr>
        <p:spPr>
          <a:xfrm>
            <a:off x="2807446" y="3639311"/>
            <a:ext cx="914425" cy="400110"/>
          </a:xfrm>
          <a:prstGeom prst="rect">
            <a:avLst/>
          </a:prstGeom>
          <a:noFill/>
        </p:spPr>
        <p:txBody>
          <a:bodyPr wrap="square" rtlCol="0">
            <a:spAutoFit/>
          </a:bodyPr>
          <a:lstStyle/>
          <a:p>
            <a:pPr algn="ctr"/>
            <a:r>
              <a:rPr lang="en-US" sz="1000" b="1" dirty="0">
                <a:latin typeface="Times New Roman" panose="02020603050405020304" pitchFamily="18" charset="0"/>
                <a:cs typeface="Times New Roman" panose="02020603050405020304" pitchFamily="18" charset="0"/>
              </a:rPr>
              <a:t>Generative Model</a:t>
            </a:r>
          </a:p>
        </p:txBody>
      </p:sp>
      <p:sp>
        <p:nvSpPr>
          <p:cNvPr id="69" name="Oval 68">
            <a:extLst>
              <a:ext uri="{FF2B5EF4-FFF2-40B4-BE49-F238E27FC236}">
                <a16:creationId xmlns:a16="http://schemas.microsoft.com/office/drawing/2014/main" id="{4E5A7210-9F0A-9155-456D-8F38B7DB3E10}"/>
              </a:ext>
            </a:extLst>
          </p:cNvPr>
          <p:cNvSpPr/>
          <p:nvPr/>
        </p:nvSpPr>
        <p:spPr>
          <a:xfrm rot="16528725">
            <a:off x="6335713" y="5684257"/>
            <a:ext cx="586172" cy="586172"/>
          </a:xfrm>
          <a:prstGeom prst="ellipse">
            <a:avLst/>
          </a:prstGeom>
          <a:solidFill>
            <a:schemeClr val="accent4">
              <a:lumMod val="60000"/>
              <a:lumOff val="4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E903D255-312D-75AD-26A8-83FA8101DCFA}"/>
              </a:ext>
            </a:extLst>
          </p:cNvPr>
          <p:cNvCxnSpPr>
            <a:cxnSpLocks/>
            <a:stCxn id="69" idx="0"/>
            <a:endCxn id="6" idx="6"/>
          </p:cNvCxnSpPr>
          <p:nvPr/>
        </p:nvCxnSpPr>
        <p:spPr>
          <a:xfrm flipH="1" flipV="1">
            <a:off x="5674587" y="5849719"/>
            <a:ext cx="662464" cy="99641"/>
          </a:xfrm>
          <a:prstGeom prst="line">
            <a:avLst/>
          </a:prstGeom>
          <a:ln w="28575">
            <a:solidFill>
              <a:schemeClr val="accent4">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0BB33B2E-EB7B-81C9-36FE-43C7F5BFED11}"/>
              </a:ext>
            </a:extLst>
          </p:cNvPr>
          <p:cNvSpPr txBox="1"/>
          <p:nvPr/>
        </p:nvSpPr>
        <p:spPr>
          <a:xfrm>
            <a:off x="6318392" y="5792381"/>
            <a:ext cx="660727" cy="400110"/>
          </a:xfrm>
          <a:prstGeom prst="rect">
            <a:avLst/>
          </a:prstGeom>
          <a:noFill/>
        </p:spPr>
        <p:txBody>
          <a:bodyPr wrap="square" rtlCol="0">
            <a:spAutoFit/>
          </a:bodyPr>
          <a:lstStyle/>
          <a:p>
            <a:pPr algn="ctr"/>
            <a:r>
              <a:rPr lang="en-US" sz="1000" b="1" dirty="0">
                <a:latin typeface="Times New Roman" panose="02020603050405020304" pitchFamily="18" charset="0"/>
                <a:cs typeface="Times New Roman" panose="02020603050405020304" pitchFamily="18" charset="0"/>
              </a:rPr>
              <a:t>Deep Q Network</a:t>
            </a:r>
          </a:p>
        </p:txBody>
      </p:sp>
      <p:sp>
        <p:nvSpPr>
          <p:cNvPr id="74" name="Oval 73">
            <a:extLst>
              <a:ext uri="{FF2B5EF4-FFF2-40B4-BE49-F238E27FC236}">
                <a16:creationId xmlns:a16="http://schemas.microsoft.com/office/drawing/2014/main" id="{1E2A6539-26CA-6777-DC3D-42DFC01A592B}"/>
              </a:ext>
            </a:extLst>
          </p:cNvPr>
          <p:cNvSpPr/>
          <p:nvPr/>
        </p:nvSpPr>
        <p:spPr>
          <a:xfrm rot="13781901">
            <a:off x="5228426" y="3531970"/>
            <a:ext cx="586172" cy="586172"/>
          </a:xfrm>
          <a:prstGeom prst="ellipse">
            <a:avLst/>
          </a:prstGeom>
          <a:solidFill>
            <a:schemeClr val="accent4">
              <a:lumMod val="60000"/>
              <a:lumOff val="4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AD371386-AB05-0920-D4AE-0B298CE31650}"/>
              </a:ext>
            </a:extLst>
          </p:cNvPr>
          <p:cNvCxnSpPr>
            <a:cxnSpLocks/>
            <a:stCxn id="74" idx="0"/>
            <a:endCxn id="6" idx="1"/>
          </p:cNvCxnSpPr>
          <p:nvPr/>
        </p:nvCxnSpPr>
        <p:spPr>
          <a:xfrm flipH="1">
            <a:off x="5040060" y="4014628"/>
            <a:ext cx="257930" cy="266001"/>
          </a:xfrm>
          <a:prstGeom prst="line">
            <a:avLst/>
          </a:prstGeom>
          <a:ln w="28575">
            <a:solidFill>
              <a:schemeClr val="accent4">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F8642AC4-280A-B1A4-84CA-040F8D9F023D}"/>
              </a:ext>
            </a:extLst>
          </p:cNvPr>
          <p:cNvSpPr txBox="1"/>
          <p:nvPr/>
        </p:nvSpPr>
        <p:spPr>
          <a:xfrm>
            <a:off x="5200088" y="3710835"/>
            <a:ext cx="639461" cy="226226"/>
          </a:xfrm>
          <a:prstGeom prst="rect">
            <a:avLst/>
          </a:prstGeom>
          <a:noFill/>
        </p:spPr>
        <p:txBody>
          <a:bodyPr wrap="square" rtlCol="0">
            <a:spAutoFit/>
          </a:bodyPr>
          <a:lstStyle/>
          <a:p>
            <a:pPr algn="ctr"/>
            <a:r>
              <a:rPr lang="en-US" sz="1000" b="1" dirty="0">
                <a:latin typeface="Times New Roman" panose="02020603050405020304" pitchFamily="18" charset="0"/>
                <a:cs typeface="Times New Roman" panose="02020603050405020304" pitchFamily="18" charset="0"/>
              </a:rPr>
              <a:t>DDPG</a:t>
            </a:r>
          </a:p>
        </p:txBody>
      </p:sp>
      <p:sp>
        <p:nvSpPr>
          <p:cNvPr id="10" name="TextBox 9">
            <a:extLst>
              <a:ext uri="{FF2B5EF4-FFF2-40B4-BE49-F238E27FC236}">
                <a16:creationId xmlns:a16="http://schemas.microsoft.com/office/drawing/2014/main" id="{0AD8FCC6-8E74-0B0F-652C-1F2A8410F5EE}"/>
              </a:ext>
            </a:extLst>
          </p:cNvPr>
          <p:cNvSpPr txBox="1"/>
          <p:nvPr/>
        </p:nvSpPr>
        <p:spPr>
          <a:xfrm>
            <a:off x="2057848" y="3914068"/>
            <a:ext cx="375866" cy="282784"/>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a:t>
            </a:r>
            <a:r>
              <a:rPr lang="zh-CN" altLang="en-US" sz="1400" b="1" dirty="0">
                <a:latin typeface="Times New Roman" panose="02020603050405020304" pitchFamily="18" charset="0"/>
                <a:cs typeface="Times New Roman" panose="02020603050405020304" pitchFamily="18" charset="0"/>
              </a:rPr>
              <a:t> </a:t>
            </a:r>
            <a:endParaRPr lang="en-US" sz="1400"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663D29DA-050D-DB97-2121-E2C88525C8F6}"/>
              </a:ext>
            </a:extLst>
          </p:cNvPr>
          <p:cNvSpPr txBox="1"/>
          <p:nvPr/>
        </p:nvSpPr>
        <p:spPr>
          <a:xfrm rot="3902921">
            <a:off x="6046595" y="4785292"/>
            <a:ext cx="417105" cy="282784"/>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a:t>
            </a:r>
            <a:r>
              <a:rPr lang="zh-CN" altLang="en-US" sz="1400" b="1" dirty="0">
                <a:latin typeface="Times New Roman" panose="02020603050405020304" pitchFamily="18" charset="0"/>
                <a:cs typeface="Times New Roman" panose="02020603050405020304" pitchFamily="18" charset="0"/>
              </a:rPr>
              <a:t>  </a:t>
            </a:r>
            <a:endParaRPr lang="en-US" sz="1400" b="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19D05144-2E5A-7E13-B570-B8124E6F625C}"/>
              </a:ext>
            </a:extLst>
          </p:cNvPr>
          <p:cNvSpPr txBox="1"/>
          <p:nvPr/>
        </p:nvSpPr>
        <p:spPr>
          <a:xfrm rot="19486963">
            <a:off x="10330473" y="5037009"/>
            <a:ext cx="417105" cy="282784"/>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a:t>
            </a:r>
            <a:r>
              <a:rPr lang="zh-CN" altLang="en-US" sz="1400" b="1" dirty="0">
                <a:latin typeface="Times New Roman" panose="02020603050405020304" pitchFamily="18" charset="0"/>
                <a:cs typeface="Times New Roman" panose="02020603050405020304" pitchFamily="18" charset="0"/>
              </a:rPr>
              <a:t>  </a:t>
            </a:r>
            <a:endParaRPr lang="en-US" sz="1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957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a:xfrm>
            <a:off x="838200" y="87331"/>
            <a:ext cx="10515600" cy="1325563"/>
          </a:xfrm>
        </p:spPr>
        <p:txBody>
          <a:bodyPr/>
          <a:lstStyle/>
          <a:p>
            <a:pPr algn="ctr"/>
            <a:r>
              <a:rPr lang="en-US" altLang="zh-CN" dirty="0"/>
              <a:t>Some</a:t>
            </a:r>
            <a:r>
              <a:rPr lang="zh-CN" altLang="en-US" dirty="0"/>
              <a:t> </a:t>
            </a:r>
            <a:r>
              <a:rPr lang="en-US" altLang="zh-CN" dirty="0"/>
              <a:t>Future Directions in DL</a:t>
            </a:r>
            <a:r>
              <a:rPr lang="zh-CN" altLang="en-US" dirty="0"/>
              <a:t> </a:t>
            </a:r>
            <a:r>
              <a:rPr lang="en-US" altLang="zh-CN" dirty="0"/>
              <a:t>for Biostatistics</a:t>
            </a:r>
            <a:endParaRPr lang="en-US" dirty="0"/>
          </a:p>
        </p:txBody>
      </p:sp>
      <p:sp>
        <p:nvSpPr>
          <p:cNvPr id="6" name="Triangle 70">
            <a:extLst>
              <a:ext uri="{FF2B5EF4-FFF2-40B4-BE49-F238E27FC236}">
                <a16:creationId xmlns:a16="http://schemas.microsoft.com/office/drawing/2014/main" id="{DAB80C74-3208-FCD9-D2ED-86E6BD90C188}"/>
              </a:ext>
            </a:extLst>
          </p:cNvPr>
          <p:cNvSpPr/>
          <p:nvPr/>
        </p:nvSpPr>
        <p:spPr>
          <a:xfrm>
            <a:off x="9358966" y="3832920"/>
            <a:ext cx="181049" cy="15607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 name="Subtitle 2">
            <a:extLst>
              <a:ext uri="{FF2B5EF4-FFF2-40B4-BE49-F238E27FC236}">
                <a16:creationId xmlns:a16="http://schemas.microsoft.com/office/drawing/2014/main" id="{855CB3A4-8FA1-E59A-446E-21A177A75ABA}"/>
              </a:ext>
            </a:extLst>
          </p:cNvPr>
          <p:cNvSpPr txBox="1">
            <a:spLocks/>
          </p:cNvSpPr>
          <p:nvPr/>
        </p:nvSpPr>
        <p:spPr>
          <a:xfrm>
            <a:off x="7850549" y="4836732"/>
            <a:ext cx="3469407" cy="1186996"/>
          </a:xfrm>
          <a:prstGeom prst="rect">
            <a:avLst/>
          </a:prstGeom>
        </p:spPr>
        <p:txBody>
          <a:bodyPr vert="horz" wrap="square" lIns="108717" tIns="54358" rIns="108717" bIns="5435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pPr>
            <a:r>
              <a:rPr lang="en-US" sz="1400" dirty="0">
                <a:solidFill>
                  <a:schemeClr val="tx1"/>
                </a:solidFill>
                <a:latin typeface="Times New Roman" panose="02020603050405020304" pitchFamily="18" charset="0"/>
                <a:ea typeface="Source Sans Pro" charset="0"/>
                <a:cs typeface="Times New Roman" panose="02020603050405020304" pitchFamily="18" charset="0"/>
              </a:rPr>
              <a:t>Leveraging deep learning to integrate and analyze data from genomics, proteomics, metabolomics, and other omics fields for a </a:t>
            </a:r>
            <a:r>
              <a:rPr lang="en-US" altLang="zh-CN" sz="1400" dirty="0">
                <a:solidFill>
                  <a:schemeClr val="tx1"/>
                </a:solidFill>
                <a:latin typeface="Times New Roman" panose="02020603050405020304" pitchFamily="18" charset="0"/>
                <a:ea typeface="Source Sans Pro" charset="0"/>
                <a:cs typeface="Times New Roman" panose="02020603050405020304" pitchFamily="18" charset="0"/>
              </a:rPr>
              <a:t>comprehensive</a:t>
            </a:r>
            <a:r>
              <a:rPr lang="en-US" sz="1400" dirty="0">
                <a:solidFill>
                  <a:schemeClr val="tx1"/>
                </a:solidFill>
                <a:latin typeface="Times New Roman" panose="02020603050405020304" pitchFamily="18" charset="0"/>
                <a:ea typeface="Source Sans Pro" charset="0"/>
                <a:cs typeface="Times New Roman" panose="02020603050405020304" pitchFamily="18" charset="0"/>
              </a:rPr>
              <a:t> understanding of biological processes and disease mechanisms.</a:t>
            </a:r>
          </a:p>
        </p:txBody>
      </p:sp>
      <p:sp>
        <p:nvSpPr>
          <p:cNvPr id="8" name="TextBox 72">
            <a:extLst>
              <a:ext uri="{FF2B5EF4-FFF2-40B4-BE49-F238E27FC236}">
                <a16:creationId xmlns:a16="http://schemas.microsoft.com/office/drawing/2014/main" id="{895EEAD9-68C7-F020-8360-E4EC9560B202}"/>
              </a:ext>
            </a:extLst>
          </p:cNvPr>
          <p:cNvSpPr txBox="1"/>
          <p:nvPr/>
        </p:nvSpPr>
        <p:spPr>
          <a:xfrm>
            <a:off x="8189137" y="4065827"/>
            <a:ext cx="2738218" cy="769441"/>
          </a:xfrm>
          <a:prstGeom prst="rect">
            <a:avLst/>
          </a:prstGeom>
          <a:noFill/>
        </p:spPr>
        <p:txBody>
          <a:bodyPr wrap="square" rtlCol="0" anchor="ctr" anchorCtr="0">
            <a:spAutoFit/>
          </a:bodyPr>
          <a:lstStyle/>
          <a:p>
            <a:pPr algn="ctr"/>
            <a:r>
              <a:rPr lang="en-US" altLang="zh-CN" sz="2200" dirty="0">
                <a:latin typeface="Times New Roman" panose="02020603050405020304" pitchFamily="18" charset="0"/>
                <a:ea typeface="Montserrat" charset="0"/>
                <a:cs typeface="Times New Roman" panose="02020603050405020304" pitchFamily="18" charset="0"/>
              </a:rPr>
              <a:t>In</a:t>
            </a:r>
            <a:r>
              <a:rPr lang="en-US" sz="2200" dirty="0">
                <a:latin typeface="Times New Roman" panose="02020603050405020304" pitchFamily="18" charset="0"/>
                <a:ea typeface="Montserrat" charset="0"/>
                <a:cs typeface="Times New Roman" panose="02020603050405020304" pitchFamily="18" charset="0"/>
              </a:rPr>
              <a:t>tegrative Analysis of Multi-</a:t>
            </a:r>
            <a:r>
              <a:rPr lang="en-US" sz="2200" dirty="0" err="1">
                <a:latin typeface="Times New Roman" panose="02020603050405020304" pitchFamily="18" charset="0"/>
                <a:ea typeface="Montserrat" charset="0"/>
                <a:cs typeface="Times New Roman" panose="02020603050405020304" pitchFamily="18" charset="0"/>
              </a:rPr>
              <a:t>omic</a:t>
            </a:r>
            <a:r>
              <a:rPr lang="en-US" sz="2200" dirty="0">
                <a:latin typeface="Times New Roman" panose="02020603050405020304" pitchFamily="18" charset="0"/>
                <a:ea typeface="Montserrat" charset="0"/>
                <a:cs typeface="Times New Roman" panose="02020603050405020304" pitchFamily="18" charset="0"/>
              </a:rPr>
              <a:t> Data</a:t>
            </a:r>
          </a:p>
        </p:txBody>
      </p:sp>
      <p:sp>
        <p:nvSpPr>
          <p:cNvPr id="9" name="Triangle 73">
            <a:extLst>
              <a:ext uri="{FF2B5EF4-FFF2-40B4-BE49-F238E27FC236}">
                <a16:creationId xmlns:a16="http://schemas.microsoft.com/office/drawing/2014/main" id="{F8DF8F53-58E4-79B6-2E83-336193AD46A6}"/>
              </a:ext>
            </a:extLst>
          </p:cNvPr>
          <p:cNvSpPr/>
          <p:nvPr/>
        </p:nvSpPr>
        <p:spPr>
          <a:xfrm>
            <a:off x="2432391" y="3832920"/>
            <a:ext cx="181049" cy="15607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 name="Subtitle 2">
            <a:extLst>
              <a:ext uri="{FF2B5EF4-FFF2-40B4-BE49-F238E27FC236}">
                <a16:creationId xmlns:a16="http://schemas.microsoft.com/office/drawing/2014/main" id="{C60BF24F-BA0B-48AE-0FA0-BAE55DA59ACB}"/>
              </a:ext>
            </a:extLst>
          </p:cNvPr>
          <p:cNvSpPr txBox="1">
            <a:spLocks/>
          </p:cNvSpPr>
          <p:nvPr/>
        </p:nvSpPr>
        <p:spPr>
          <a:xfrm>
            <a:off x="772780" y="4835268"/>
            <a:ext cx="3500270" cy="1186996"/>
          </a:xfrm>
          <a:prstGeom prst="rect">
            <a:avLst/>
          </a:prstGeom>
        </p:spPr>
        <p:txBody>
          <a:bodyPr vert="horz" wrap="square" lIns="108717" tIns="54358" rIns="108717" bIns="5435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pPr>
            <a:r>
              <a:rPr lang="en-US" sz="1400" dirty="0">
                <a:solidFill>
                  <a:schemeClr val="tx1"/>
                </a:solidFill>
                <a:latin typeface="Times New Roman" panose="02020603050405020304" pitchFamily="18" charset="0"/>
                <a:ea typeface="Source Sans Pro" charset="0"/>
                <a:cs typeface="Times New Roman" panose="02020603050405020304" pitchFamily="18" charset="0"/>
              </a:rPr>
              <a:t>Utilizing deep learning models to analyze large-scale public health data for informed decision-making and policy development.</a:t>
            </a:r>
            <a:r>
              <a:rPr lang="zh-CN" altLang="en-US" sz="1400" dirty="0">
                <a:solidFill>
                  <a:schemeClr val="tx1"/>
                </a:solidFill>
                <a:latin typeface="Times New Roman" panose="02020603050405020304" pitchFamily="18" charset="0"/>
                <a:ea typeface="Source Sans Pro" charset="0"/>
                <a:cs typeface="Times New Roman" panose="02020603050405020304" pitchFamily="18" charset="0"/>
              </a:rPr>
              <a:t> </a:t>
            </a:r>
            <a:r>
              <a:rPr lang="en-US" altLang="zh-CN" sz="1400" dirty="0">
                <a:solidFill>
                  <a:schemeClr val="tx1"/>
                </a:solidFill>
                <a:latin typeface="Times New Roman" panose="02020603050405020304" pitchFamily="18" charset="0"/>
                <a:ea typeface="Source Sans Pro" charset="0"/>
                <a:cs typeface="Times New Roman" panose="02020603050405020304" pitchFamily="18" charset="0"/>
              </a:rPr>
              <a:t>Allowing</a:t>
            </a:r>
            <a:r>
              <a:rPr lang="zh-CN" altLang="en-US" sz="1400" dirty="0">
                <a:solidFill>
                  <a:schemeClr val="tx1"/>
                </a:solidFill>
                <a:latin typeface="Times New Roman" panose="02020603050405020304" pitchFamily="18" charset="0"/>
                <a:ea typeface="Source Sans Pro" charset="0"/>
                <a:cs typeface="Times New Roman" panose="02020603050405020304" pitchFamily="18" charset="0"/>
              </a:rPr>
              <a:t> </a:t>
            </a:r>
            <a:r>
              <a:rPr lang="en-US" altLang="zh-CN" sz="1400" dirty="0">
                <a:solidFill>
                  <a:schemeClr val="tx1"/>
                </a:solidFill>
                <a:latin typeface="Times New Roman" panose="02020603050405020304" pitchFamily="18" charset="0"/>
                <a:ea typeface="Source Sans Pro" charset="0"/>
                <a:cs typeface="Times New Roman" panose="02020603050405020304" pitchFamily="18" charset="0"/>
              </a:rPr>
              <a:t>better resource allocation, and</a:t>
            </a:r>
            <a:r>
              <a:rPr lang="zh-CN" altLang="en-US" sz="1400" dirty="0">
                <a:solidFill>
                  <a:schemeClr val="tx1"/>
                </a:solidFill>
                <a:latin typeface="Times New Roman" panose="02020603050405020304" pitchFamily="18" charset="0"/>
                <a:ea typeface="Source Sans Pro" charset="0"/>
                <a:cs typeface="Times New Roman" panose="02020603050405020304" pitchFamily="18" charset="0"/>
              </a:rPr>
              <a:t> </a:t>
            </a:r>
            <a:r>
              <a:rPr lang="en-US" altLang="zh-CN" sz="1400" dirty="0">
                <a:solidFill>
                  <a:schemeClr val="tx1"/>
                </a:solidFill>
                <a:latin typeface="Times New Roman" panose="02020603050405020304" pitchFamily="18" charset="0"/>
                <a:ea typeface="Source Sans Pro" charset="0"/>
                <a:cs typeface="Times New Roman" panose="02020603050405020304" pitchFamily="18" charset="0"/>
              </a:rPr>
              <a:t>more</a:t>
            </a:r>
            <a:r>
              <a:rPr lang="zh-CN" altLang="en-US" sz="1400" dirty="0">
                <a:solidFill>
                  <a:schemeClr val="tx1"/>
                </a:solidFill>
                <a:latin typeface="Times New Roman" panose="02020603050405020304" pitchFamily="18" charset="0"/>
                <a:ea typeface="Source Sans Pro" charset="0"/>
                <a:cs typeface="Times New Roman" panose="02020603050405020304" pitchFamily="18" charset="0"/>
              </a:rPr>
              <a:t> </a:t>
            </a:r>
            <a:r>
              <a:rPr lang="en-US" altLang="zh-CN" sz="1400" dirty="0">
                <a:solidFill>
                  <a:schemeClr val="tx1"/>
                </a:solidFill>
                <a:latin typeface="Times New Roman" panose="02020603050405020304" pitchFamily="18" charset="0"/>
                <a:ea typeface="Source Sans Pro" charset="0"/>
                <a:cs typeface="Times New Roman" panose="02020603050405020304" pitchFamily="18" charset="0"/>
              </a:rPr>
              <a:t>effective epidemic control strategies.</a:t>
            </a:r>
            <a:endParaRPr lang="en-US" sz="1400" dirty="0">
              <a:solidFill>
                <a:schemeClr val="tx1"/>
              </a:solidFill>
              <a:latin typeface="Times New Roman" panose="02020603050405020304" pitchFamily="18" charset="0"/>
              <a:ea typeface="Source Sans Pro" charset="0"/>
              <a:cs typeface="Times New Roman" panose="02020603050405020304" pitchFamily="18" charset="0"/>
            </a:endParaRPr>
          </a:p>
        </p:txBody>
      </p:sp>
      <p:sp>
        <p:nvSpPr>
          <p:cNvPr id="11" name="TextBox 75">
            <a:extLst>
              <a:ext uri="{FF2B5EF4-FFF2-40B4-BE49-F238E27FC236}">
                <a16:creationId xmlns:a16="http://schemas.microsoft.com/office/drawing/2014/main" id="{D8205DC8-D8C2-B346-8B59-ECD15AAF618A}"/>
              </a:ext>
            </a:extLst>
          </p:cNvPr>
          <p:cNvSpPr txBox="1"/>
          <p:nvPr/>
        </p:nvSpPr>
        <p:spPr>
          <a:xfrm>
            <a:off x="1153806" y="4065828"/>
            <a:ext cx="2738218" cy="769441"/>
          </a:xfrm>
          <a:prstGeom prst="rect">
            <a:avLst/>
          </a:prstGeom>
          <a:noFill/>
        </p:spPr>
        <p:txBody>
          <a:bodyPr wrap="square" rtlCol="0" anchor="ctr" anchorCtr="0">
            <a:spAutoFit/>
          </a:bodyPr>
          <a:lstStyle/>
          <a:p>
            <a:pPr algn="ctr"/>
            <a:r>
              <a:rPr lang="en-US" sz="2200" dirty="0">
                <a:latin typeface="Times New Roman" panose="02020603050405020304" pitchFamily="18" charset="0"/>
                <a:ea typeface="Montserrat" charset="0"/>
                <a:cs typeface="Times New Roman" panose="02020603050405020304" pitchFamily="18" charset="0"/>
              </a:rPr>
              <a:t>AI-driven Public Health Interventions</a:t>
            </a:r>
          </a:p>
        </p:txBody>
      </p:sp>
      <p:sp>
        <p:nvSpPr>
          <p:cNvPr id="12" name="Triangle 77">
            <a:extLst>
              <a:ext uri="{FF2B5EF4-FFF2-40B4-BE49-F238E27FC236}">
                <a16:creationId xmlns:a16="http://schemas.microsoft.com/office/drawing/2014/main" id="{249AED65-8897-D2D5-E218-E02D5FE2723F}"/>
              </a:ext>
            </a:extLst>
          </p:cNvPr>
          <p:cNvSpPr/>
          <p:nvPr/>
        </p:nvSpPr>
        <p:spPr>
          <a:xfrm>
            <a:off x="5973473" y="3832920"/>
            <a:ext cx="181049" cy="15607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Subtitle 2">
            <a:extLst>
              <a:ext uri="{FF2B5EF4-FFF2-40B4-BE49-F238E27FC236}">
                <a16:creationId xmlns:a16="http://schemas.microsoft.com/office/drawing/2014/main" id="{94614B2A-734F-CC67-7CFA-61B8B265F723}"/>
              </a:ext>
            </a:extLst>
          </p:cNvPr>
          <p:cNvSpPr txBox="1">
            <a:spLocks/>
          </p:cNvSpPr>
          <p:nvPr/>
        </p:nvSpPr>
        <p:spPr>
          <a:xfrm>
            <a:off x="4588311" y="4835268"/>
            <a:ext cx="2963119" cy="1186996"/>
          </a:xfrm>
          <a:prstGeom prst="rect">
            <a:avLst/>
          </a:prstGeom>
        </p:spPr>
        <p:txBody>
          <a:bodyPr vert="horz" wrap="square" lIns="108717" tIns="54358" rIns="108717" bIns="5435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pPr>
            <a:r>
              <a:rPr lang="en-US" sz="1400" dirty="0">
                <a:solidFill>
                  <a:schemeClr val="tx1"/>
                </a:solidFill>
                <a:latin typeface="Times New Roman" panose="02020603050405020304" pitchFamily="18" charset="0"/>
                <a:ea typeface="Source Sans Pro" charset="0"/>
                <a:cs typeface="Times New Roman" panose="02020603050405020304" pitchFamily="18" charset="0"/>
              </a:rPr>
              <a:t>Using deep learning to model and predict individual responses to drugs, considering genetic, environmental, and lifestyle factors.</a:t>
            </a:r>
            <a:r>
              <a:rPr lang="zh-CN" altLang="en-US" sz="1400" dirty="0">
                <a:solidFill>
                  <a:schemeClr val="tx1"/>
                </a:solidFill>
                <a:latin typeface="Times New Roman" panose="02020603050405020304" pitchFamily="18" charset="0"/>
                <a:ea typeface="Source Sans Pro" charset="0"/>
                <a:cs typeface="Times New Roman" panose="02020603050405020304" pitchFamily="18" charset="0"/>
              </a:rPr>
              <a:t> </a:t>
            </a:r>
            <a:r>
              <a:rPr lang="en-US" altLang="zh-CN" sz="1400" dirty="0">
                <a:solidFill>
                  <a:schemeClr val="tx1"/>
                </a:solidFill>
                <a:latin typeface="Times New Roman" panose="02020603050405020304" pitchFamily="18" charset="0"/>
                <a:ea typeface="Source Sans Pro" charset="0"/>
                <a:cs typeface="Times New Roman" panose="02020603050405020304" pitchFamily="18" charset="0"/>
              </a:rPr>
              <a:t>Developing</a:t>
            </a:r>
            <a:r>
              <a:rPr lang="zh-CN" altLang="en-US" sz="1400" dirty="0">
                <a:solidFill>
                  <a:schemeClr val="tx1"/>
                </a:solidFill>
                <a:latin typeface="Times New Roman" panose="02020603050405020304" pitchFamily="18" charset="0"/>
                <a:ea typeface="Source Sans Pro" charset="0"/>
                <a:cs typeface="Times New Roman" panose="02020603050405020304" pitchFamily="18" charset="0"/>
              </a:rPr>
              <a:t> </a:t>
            </a:r>
            <a:r>
              <a:rPr lang="en-US" altLang="zh-CN" sz="1400" dirty="0">
                <a:solidFill>
                  <a:schemeClr val="tx1"/>
                </a:solidFill>
                <a:latin typeface="Times New Roman" panose="02020603050405020304" pitchFamily="18" charset="0"/>
                <a:ea typeface="Source Sans Pro" charset="0"/>
                <a:cs typeface="Times New Roman" panose="02020603050405020304" pitchFamily="18" charset="0"/>
              </a:rPr>
              <a:t>more</a:t>
            </a:r>
            <a:r>
              <a:rPr lang="zh-CN" altLang="en-US" sz="1400" dirty="0">
                <a:solidFill>
                  <a:schemeClr val="tx1"/>
                </a:solidFill>
                <a:latin typeface="Times New Roman" panose="02020603050405020304" pitchFamily="18" charset="0"/>
                <a:ea typeface="Source Sans Pro" charset="0"/>
                <a:cs typeface="Times New Roman" panose="02020603050405020304" pitchFamily="18" charset="0"/>
              </a:rPr>
              <a:t> </a:t>
            </a:r>
            <a:r>
              <a:rPr lang="en-US" altLang="zh-CN" sz="1400" dirty="0">
                <a:solidFill>
                  <a:schemeClr val="tx1"/>
                </a:solidFill>
                <a:latin typeface="Times New Roman" panose="02020603050405020304" pitchFamily="18" charset="0"/>
                <a:ea typeface="Source Sans Pro" charset="0"/>
                <a:cs typeface="Times New Roman" panose="02020603050405020304" pitchFamily="18" charset="0"/>
              </a:rPr>
              <a:t>effective personalized treatments.</a:t>
            </a:r>
            <a:endParaRPr lang="en-US" sz="1400" dirty="0">
              <a:solidFill>
                <a:schemeClr val="tx1"/>
              </a:solidFill>
              <a:latin typeface="Times New Roman" panose="02020603050405020304" pitchFamily="18" charset="0"/>
              <a:ea typeface="Source Sans Pro" charset="0"/>
              <a:cs typeface="Times New Roman" panose="02020603050405020304" pitchFamily="18" charset="0"/>
            </a:endParaRPr>
          </a:p>
        </p:txBody>
      </p:sp>
      <p:sp>
        <p:nvSpPr>
          <p:cNvPr id="14" name="TextBox 79">
            <a:extLst>
              <a:ext uri="{FF2B5EF4-FFF2-40B4-BE49-F238E27FC236}">
                <a16:creationId xmlns:a16="http://schemas.microsoft.com/office/drawing/2014/main" id="{ACCC3F79-3C02-C551-56C6-C72C06B051B9}"/>
              </a:ext>
            </a:extLst>
          </p:cNvPr>
          <p:cNvSpPr txBox="1"/>
          <p:nvPr/>
        </p:nvSpPr>
        <p:spPr>
          <a:xfrm>
            <a:off x="4683742" y="4065828"/>
            <a:ext cx="2738218" cy="769441"/>
          </a:xfrm>
          <a:prstGeom prst="rect">
            <a:avLst/>
          </a:prstGeom>
          <a:noFill/>
        </p:spPr>
        <p:txBody>
          <a:bodyPr wrap="square" rtlCol="0" anchor="ctr" anchorCtr="0">
            <a:spAutoFit/>
          </a:bodyPr>
          <a:lstStyle/>
          <a:p>
            <a:pPr algn="ctr"/>
            <a:r>
              <a:rPr lang="en-US" sz="2200" dirty="0">
                <a:latin typeface="Times New Roman" panose="02020603050405020304" pitchFamily="18" charset="0"/>
                <a:ea typeface="Montserrat" charset="0"/>
                <a:cs typeface="Times New Roman" panose="02020603050405020304" pitchFamily="18" charset="0"/>
              </a:rPr>
              <a:t>Advanced Drug Response Modeling</a:t>
            </a:r>
          </a:p>
        </p:txBody>
      </p:sp>
      <p:sp>
        <p:nvSpPr>
          <p:cNvPr id="15" name="椭圆 11">
            <a:extLst>
              <a:ext uri="{FF2B5EF4-FFF2-40B4-BE49-F238E27FC236}">
                <a16:creationId xmlns:a16="http://schemas.microsoft.com/office/drawing/2014/main" id="{2B1D8022-0AF7-B4F1-A7C9-4BEE8E890760}"/>
              </a:ext>
            </a:extLst>
          </p:cNvPr>
          <p:cNvSpPr/>
          <p:nvPr/>
        </p:nvSpPr>
        <p:spPr>
          <a:xfrm>
            <a:off x="1250790" y="1314450"/>
            <a:ext cx="2738218" cy="2738218"/>
          </a:xfrm>
          <a:prstGeom prst="ellipse">
            <a:avLst/>
          </a:prstGeom>
          <a:blipFill dpi="0" rotWithShape="1">
            <a:blip r:embed="rId3"/>
            <a:srcRect/>
            <a:stretch>
              <a:fillRect l="1000" t="12000" r="2000" b="17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218" name="Picture 2" descr="Machine learning approaches to drug response prediction: challenges and  recent progress | npj Precision Oncology">
            <a:extLst>
              <a:ext uri="{FF2B5EF4-FFF2-40B4-BE49-F238E27FC236}">
                <a16:creationId xmlns:a16="http://schemas.microsoft.com/office/drawing/2014/main" id="{91BDC599-1631-E278-4982-F5BD7C3B97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5796" y="1553859"/>
            <a:ext cx="2340982" cy="196179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Biomolecules | Free Full-Text | A Customizable Analysis Flow in Integrative  Multi-Omics">
            <a:extLst>
              <a:ext uri="{FF2B5EF4-FFF2-40B4-BE49-F238E27FC236}">
                <a16:creationId xmlns:a16="http://schemas.microsoft.com/office/drawing/2014/main" id="{2F127AAB-6CEF-62D8-6A78-49FE3F1AA7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9137" y="1480186"/>
            <a:ext cx="3130819" cy="2064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9500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 fill="hold"/>
                                        <p:tgtEl>
                                          <p:spTgt spid="6"/>
                                        </p:tgtEl>
                                        <p:attrNameLst>
                                          <p:attrName>ppt_x</p:attrName>
                                        </p:attrNameLst>
                                      </p:cBhvr>
                                      <p:tavLst>
                                        <p:tav tm="0">
                                          <p:val>
                                            <p:strVal val="#ppt_x"/>
                                          </p:val>
                                        </p:tav>
                                        <p:tav tm="100000">
                                          <p:val>
                                            <p:strVal val="#ppt_x"/>
                                          </p:val>
                                        </p:tav>
                                      </p:tavLst>
                                    </p:anim>
                                    <p:anim calcmode="lin" valueType="num">
                                      <p:cBhvr additive="base">
                                        <p:cTn id="8" dur="25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ppt_x"/>
                                          </p:val>
                                        </p:tav>
                                        <p:tav tm="100000">
                                          <p:val>
                                            <p:strVal val="#ppt_x"/>
                                          </p:val>
                                        </p:tav>
                                      </p:tavLst>
                                    </p:anim>
                                    <p:anim calcmode="lin" valueType="num">
                                      <p:cBhvr additive="base">
                                        <p:cTn id="13" dur="250" fill="hold"/>
                                        <p:tgtEl>
                                          <p:spTgt spid="7"/>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250" fill="hold"/>
                                        <p:tgtEl>
                                          <p:spTgt spid="8"/>
                                        </p:tgtEl>
                                        <p:attrNameLst>
                                          <p:attrName>ppt_x</p:attrName>
                                        </p:attrNameLst>
                                      </p:cBhvr>
                                      <p:tavLst>
                                        <p:tav tm="0">
                                          <p:val>
                                            <p:strVal val="#ppt_x"/>
                                          </p:val>
                                        </p:tav>
                                        <p:tav tm="100000">
                                          <p:val>
                                            <p:strVal val="#ppt_x"/>
                                          </p:val>
                                        </p:tav>
                                      </p:tavLst>
                                    </p:anim>
                                    <p:anim calcmode="lin" valueType="num">
                                      <p:cBhvr additive="base">
                                        <p:cTn id="18" dur="250" fill="hold"/>
                                        <p:tgtEl>
                                          <p:spTgt spid="8"/>
                                        </p:tgtEl>
                                        <p:attrNameLst>
                                          <p:attrName>ppt_y</p:attrName>
                                        </p:attrNameLst>
                                      </p:cBhvr>
                                      <p:tavLst>
                                        <p:tav tm="0">
                                          <p:val>
                                            <p:strVal val="1+#ppt_h/2"/>
                                          </p:val>
                                        </p:tav>
                                        <p:tav tm="100000">
                                          <p:val>
                                            <p:strVal val="#ppt_y"/>
                                          </p:val>
                                        </p:tav>
                                      </p:tavLst>
                                    </p:anim>
                                  </p:childTnLst>
                                </p:cTn>
                              </p:par>
                            </p:childTnLst>
                          </p:cTn>
                        </p:par>
                        <p:par>
                          <p:cTn id="19" fill="hold">
                            <p:stCondLst>
                              <p:cond delay="750"/>
                            </p:stCondLst>
                            <p:childTnLst>
                              <p:par>
                                <p:cTn id="20" presetID="2" presetClass="entr" presetSubtype="4"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250" fill="hold"/>
                                        <p:tgtEl>
                                          <p:spTgt spid="9"/>
                                        </p:tgtEl>
                                        <p:attrNameLst>
                                          <p:attrName>ppt_x</p:attrName>
                                        </p:attrNameLst>
                                      </p:cBhvr>
                                      <p:tavLst>
                                        <p:tav tm="0">
                                          <p:val>
                                            <p:strVal val="#ppt_x"/>
                                          </p:val>
                                        </p:tav>
                                        <p:tav tm="100000">
                                          <p:val>
                                            <p:strVal val="#ppt_x"/>
                                          </p:val>
                                        </p:tav>
                                      </p:tavLst>
                                    </p:anim>
                                    <p:anim calcmode="lin" valueType="num">
                                      <p:cBhvr additive="base">
                                        <p:cTn id="23" dur="250" fill="hold"/>
                                        <p:tgtEl>
                                          <p:spTgt spid="9"/>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250" fill="hold"/>
                                        <p:tgtEl>
                                          <p:spTgt spid="10"/>
                                        </p:tgtEl>
                                        <p:attrNameLst>
                                          <p:attrName>ppt_x</p:attrName>
                                        </p:attrNameLst>
                                      </p:cBhvr>
                                      <p:tavLst>
                                        <p:tav tm="0">
                                          <p:val>
                                            <p:strVal val="#ppt_x"/>
                                          </p:val>
                                        </p:tav>
                                        <p:tav tm="100000">
                                          <p:val>
                                            <p:strVal val="#ppt_x"/>
                                          </p:val>
                                        </p:tav>
                                      </p:tavLst>
                                    </p:anim>
                                    <p:anim calcmode="lin" valueType="num">
                                      <p:cBhvr additive="base">
                                        <p:cTn id="28" dur="250" fill="hold"/>
                                        <p:tgtEl>
                                          <p:spTgt spid="10"/>
                                        </p:tgtEl>
                                        <p:attrNameLst>
                                          <p:attrName>ppt_y</p:attrName>
                                        </p:attrNameLst>
                                      </p:cBhvr>
                                      <p:tavLst>
                                        <p:tav tm="0">
                                          <p:val>
                                            <p:strVal val="1+#ppt_h/2"/>
                                          </p:val>
                                        </p:tav>
                                        <p:tav tm="100000">
                                          <p:val>
                                            <p:strVal val="#ppt_y"/>
                                          </p:val>
                                        </p:tav>
                                      </p:tavLst>
                                    </p:anim>
                                  </p:childTnLst>
                                </p:cTn>
                              </p:par>
                            </p:childTnLst>
                          </p:cTn>
                        </p:par>
                        <p:par>
                          <p:cTn id="29" fill="hold">
                            <p:stCondLst>
                              <p:cond delay="1250"/>
                            </p:stCondLst>
                            <p:childTnLst>
                              <p:par>
                                <p:cTn id="30" presetID="2" presetClass="entr" presetSubtype="4"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250" fill="hold"/>
                                        <p:tgtEl>
                                          <p:spTgt spid="11"/>
                                        </p:tgtEl>
                                        <p:attrNameLst>
                                          <p:attrName>ppt_x</p:attrName>
                                        </p:attrNameLst>
                                      </p:cBhvr>
                                      <p:tavLst>
                                        <p:tav tm="0">
                                          <p:val>
                                            <p:strVal val="#ppt_x"/>
                                          </p:val>
                                        </p:tav>
                                        <p:tav tm="100000">
                                          <p:val>
                                            <p:strVal val="#ppt_x"/>
                                          </p:val>
                                        </p:tav>
                                      </p:tavLst>
                                    </p:anim>
                                    <p:anim calcmode="lin" valueType="num">
                                      <p:cBhvr additive="base">
                                        <p:cTn id="33" dur="250" fill="hold"/>
                                        <p:tgtEl>
                                          <p:spTgt spid="11"/>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2" presetClass="entr" presetSubtype="4"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250" fill="hold"/>
                                        <p:tgtEl>
                                          <p:spTgt spid="12"/>
                                        </p:tgtEl>
                                        <p:attrNameLst>
                                          <p:attrName>ppt_x</p:attrName>
                                        </p:attrNameLst>
                                      </p:cBhvr>
                                      <p:tavLst>
                                        <p:tav tm="0">
                                          <p:val>
                                            <p:strVal val="#ppt_x"/>
                                          </p:val>
                                        </p:tav>
                                        <p:tav tm="100000">
                                          <p:val>
                                            <p:strVal val="#ppt_x"/>
                                          </p:val>
                                        </p:tav>
                                      </p:tavLst>
                                    </p:anim>
                                    <p:anim calcmode="lin" valueType="num">
                                      <p:cBhvr additive="base">
                                        <p:cTn id="38" dur="250" fill="hold"/>
                                        <p:tgtEl>
                                          <p:spTgt spid="12"/>
                                        </p:tgtEl>
                                        <p:attrNameLst>
                                          <p:attrName>ppt_y</p:attrName>
                                        </p:attrNameLst>
                                      </p:cBhvr>
                                      <p:tavLst>
                                        <p:tav tm="0">
                                          <p:val>
                                            <p:strVal val="1+#ppt_h/2"/>
                                          </p:val>
                                        </p:tav>
                                        <p:tav tm="100000">
                                          <p:val>
                                            <p:strVal val="#ppt_y"/>
                                          </p:val>
                                        </p:tav>
                                      </p:tavLst>
                                    </p:anim>
                                  </p:childTnLst>
                                </p:cTn>
                              </p:par>
                            </p:childTnLst>
                          </p:cTn>
                        </p:par>
                        <p:par>
                          <p:cTn id="39" fill="hold">
                            <p:stCondLst>
                              <p:cond delay="1750"/>
                            </p:stCondLst>
                            <p:childTnLst>
                              <p:par>
                                <p:cTn id="40" presetID="2" presetClass="entr" presetSubtype="4" fill="hold" grpId="0" nodeType="after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additive="base">
                                        <p:cTn id="42" dur="250" fill="hold"/>
                                        <p:tgtEl>
                                          <p:spTgt spid="13"/>
                                        </p:tgtEl>
                                        <p:attrNameLst>
                                          <p:attrName>ppt_x</p:attrName>
                                        </p:attrNameLst>
                                      </p:cBhvr>
                                      <p:tavLst>
                                        <p:tav tm="0">
                                          <p:val>
                                            <p:strVal val="#ppt_x"/>
                                          </p:val>
                                        </p:tav>
                                        <p:tav tm="100000">
                                          <p:val>
                                            <p:strVal val="#ppt_x"/>
                                          </p:val>
                                        </p:tav>
                                      </p:tavLst>
                                    </p:anim>
                                    <p:anim calcmode="lin" valueType="num">
                                      <p:cBhvr additive="base">
                                        <p:cTn id="43" dur="250" fill="hold"/>
                                        <p:tgtEl>
                                          <p:spTgt spid="13"/>
                                        </p:tgtEl>
                                        <p:attrNameLst>
                                          <p:attrName>ppt_y</p:attrName>
                                        </p:attrNameLst>
                                      </p:cBhvr>
                                      <p:tavLst>
                                        <p:tav tm="0">
                                          <p:val>
                                            <p:strVal val="1+#ppt_h/2"/>
                                          </p:val>
                                        </p:tav>
                                        <p:tav tm="100000">
                                          <p:val>
                                            <p:strVal val="#ppt_y"/>
                                          </p:val>
                                        </p:tav>
                                      </p:tavLst>
                                    </p:anim>
                                  </p:childTnLst>
                                </p:cTn>
                              </p:par>
                            </p:childTnLst>
                          </p:cTn>
                        </p:par>
                        <p:par>
                          <p:cTn id="44" fill="hold">
                            <p:stCondLst>
                              <p:cond delay="2000"/>
                            </p:stCondLst>
                            <p:childTnLst>
                              <p:par>
                                <p:cTn id="45" presetID="2" presetClass="entr" presetSubtype="4"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250" fill="hold"/>
                                        <p:tgtEl>
                                          <p:spTgt spid="14"/>
                                        </p:tgtEl>
                                        <p:attrNameLst>
                                          <p:attrName>ppt_x</p:attrName>
                                        </p:attrNameLst>
                                      </p:cBhvr>
                                      <p:tavLst>
                                        <p:tav tm="0">
                                          <p:val>
                                            <p:strVal val="#ppt_x"/>
                                          </p:val>
                                        </p:tav>
                                        <p:tav tm="100000">
                                          <p:val>
                                            <p:strVal val="#ppt_x"/>
                                          </p:val>
                                        </p:tav>
                                      </p:tavLst>
                                    </p:anim>
                                    <p:anim calcmode="lin" valueType="num">
                                      <p:cBhvr additive="base">
                                        <p:cTn id="48" dur="250" fill="hold"/>
                                        <p:tgtEl>
                                          <p:spTgt spid="14"/>
                                        </p:tgtEl>
                                        <p:attrNameLst>
                                          <p:attrName>ppt_y</p:attrName>
                                        </p:attrNameLst>
                                      </p:cBhvr>
                                      <p:tavLst>
                                        <p:tav tm="0">
                                          <p:val>
                                            <p:strVal val="1+#ppt_h/2"/>
                                          </p:val>
                                        </p:tav>
                                        <p:tav tm="100000">
                                          <p:val>
                                            <p:strVal val="#ppt_y"/>
                                          </p:val>
                                        </p:tav>
                                      </p:tavLst>
                                    </p:anim>
                                  </p:childTnLst>
                                </p:cTn>
                              </p:par>
                            </p:childTnLst>
                          </p:cTn>
                        </p:par>
                        <p:par>
                          <p:cTn id="49" fill="hold">
                            <p:stCondLst>
                              <p:cond delay="2250"/>
                            </p:stCondLst>
                            <p:childTnLst>
                              <p:par>
                                <p:cTn id="50" presetID="2" presetClass="entr" presetSubtype="4" fill="hold" grpId="0" nodeType="afterEffect">
                                  <p:stCondLst>
                                    <p:cond delay="0"/>
                                  </p:stCondLst>
                                  <p:childTnLst>
                                    <p:set>
                                      <p:cBhvr>
                                        <p:cTn id="51" dur="1" fill="hold">
                                          <p:stCondLst>
                                            <p:cond delay="0"/>
                                          </p:stCondLst>
                                        </p:cTn>
                                        <p:tgtEl>
                                          <p:spTgt spid="15"/>
                                        </p:tgtEl>
                                        <p:attrNameLst>
                                          <p:attrName>style.visibility</p:attrName>
                                        </p:attrNameLst>
                                      </p:cBhvr>
                                      <p:to>
                                        <p:strVal val="visible"/>
                                      </p:to>
                                    </p:set>
                                    <p:anim calcmode="lin" valueType="num">
                                      <p:cBhvr additive="base">
                                        <p:cTn id="52" dur="250" fill="hold"/>
                                        <p:tgtEl>
                                          <p:spTgt spid="15"/>
                                        </p:tgtEl>
                                        <p:attrNameLst>
                                          <p:attrName>ppt_x</p:attrName>
                                        </p:attrNameLst>
                                      </p:cBhvr>
                                      <p:tavLst>
                                        <p:tav tm="0">
                                          <p:val>
                                            <p:strVal val="#ppt_x"/>
                                          </p:val>
                                        </p:tav>
                                        <p:tav tm="100000">
                                          <p:val>
                                            <p:strVal val="#ppt_x"/>
                                          </p:val>
                                        </p:tav>
                                      </p:tavLst>
                                    </p:anim>
                                    <p:anim calcmode="lin" valueType="num">
                                      <p:cBhvr additive="base">
                                        <p:cTn id="53" dur="250" fill="hold"/>
                                        <p:tgtEl>
                                          <p:spTgt spid="15"/>
                                        </p:tgtEl>
                                        <p:attrNameLst>
                                          <p:attrName>ppt_y</p:attrName>
                                        </p:attrNameLst>
                                      </p:cBhvr>
                                      <p:tavLst>
                                        <p:tav tm="0">
                                          <p:val>
                                            <p:strVal val="1+#ppt_h/2"/>
                                          </p:val>
                                        </p:tav>
                                        <p:tav tm="100000">
                                          <p:val>
                                            <p:strVal val="#ppt_y"/>
                                          </p:val>
                                        </p:tav>
                                      </p:tavLst>
                                    </p:anim>
                                  </p:childTnLst>
                                </p:cTn>
                              </p:par>
                            </p:childTnLst>
                          </p:cTn>
                        </p:par>
                        <p:par>
                          <p:cTn id="54" fill="hold">
                            <p:stCondLst>
                              <p:cond delay="2500"/>
                            </p:stCondLst>
                            <p:childTnLst>
                              <p:par>
                                <p:cTn id="55" presetID="2" presetClass="entr" presetSubtype="4" fill="hold" nodeType="afterEffect">
                                  <p:stCondLst>
                                    <p:cond delay="0"/>
                                  </p:stCondLst>
                                  <p:childTnLst>
                                    <p:set>
                                      <p:cBhvr>
                                        <p:cTn id="56" dur="1" fill="hold">
                                          <p:stCondLst>
                                            <p:cond delay="0"/>
                                          </p:stCondLst>
                                        </p:cTn>
                                        <p:tgtEl>
                                          <p:spTgt spid="9218"/>
                                        </p:tgtEl>
                                        <p:attrNameLst>
                                          <p:attrName>style.visibility</p:attrName>
                                        </p:attrNameLst>
                                      </p:cBhvr>
                                      <p:to>
                                        <p:strVal val="visible"/>
                                      </p:to>
                                    </p:set>
                                    <p:anim calcmode="lin" valueType="num">
                                      <p:cBhvr additive="base">
                                        <p:cTn id="57" dur="250" fill="hold"/>
                                        <p:tgtEl>
                                          <p:spTgt spid="9218"/>
                                        </p:tgtEl>
                                        <p:attrNameLst>
                                          <p:attrName>ppt_x</p:attrName>
                                        </p:attrNameLst>
                                      </p:cBhvr>
                                      <p:tavLst>
                                        <p:tav tm="0">
                                          <p:val>
                                            <p:strVal val="#ppt_x"/>
                                          </p:val>
                                        </p:tav>
                                        <p:tav tm="100000">
                                          <p:val>
                                            <p:strVal val="#ppt_x"/>
                                          </p:val>
                                        </p:tav>
                                      </p:tavLst>
                                    </p:anim>
                                    <p:anim calcmode="lin" valueType="num">
                                      <p:cBhvr additive="base">
                                        <p:cTn id="58" dur="250" fill="hold"/>
                                        <p:tgtEl>
                                          <p:spTgt spid="9218"/>
                                        </p:tgtEl>
                                        <p:attrNameLst>
                                          <p:attrName>ppt_y</p:attrName>
                                        </p:attrNameLst>
                                      </p:cBhvr>
                                      <p:tavLst>
                                        <p:tav tm="0">
                                          <p:val>
                                            <p:strVal val="1+#ppt_h/2"/>
                                          </p:val>
                                        </p:tav>
                                        <p:tav tm="100000">
                                          <p:val>
                                            <p:strVal val="#ppt_y"/>
                                          </p:val>
                                        </p:tav>
                                      </p:tavLst>
                                    </p:anim>
                                  </p:childTnLst>
                                </p:cTn>
                              </p:par>
                            </p:childTnLst>
                          </p:cTn>
                        </p:par>
                        <p:par>
                          <p:cTn id="59" fill="hold">
                            <p:stCondLst>
                              <p:cond delay="2750"/>
                            </p:stCondLst>
                            <p:childTnLst>
                              <p:par>
                                <p:cTn id="60" presetID="2" presetClass="entr" presetSubtype="4" fill="hold" nodeType="afterEffect">
                                  <p:stCondLst>
                                    <p:cond delay="0"/>
                                  </p:stCondLst>
                                  <p:childTnLst>
                                    <p:set>
                                      <p:cBhvr>
                                        <p:cTn id="61" dur="1" fill="hold">
                                          <p:stCondLst>
                                            <p:cond delay="0"/>
                                          </p:stCondLst>
                                        </p:cTn>
                                        <p:tgtEl>
                                          <p:spTgt spid="9220"/>
                                        </p:tgtEl>
                                        <p:attrNameLst>
                                          <p:attrName>style.visibility</p:attrName>
                                        </p:attrNameLst>
                                      </p:cBhvr>
                                      <p:to>
                                        <p:strVal val="visible"/>
                                      </p:to>
                                    </p:set>
                                    <p:anim calcmode="lin" valueType="num">
                                      <p:cBhvr additive="base">
                                        <p:cTn id="62" dur="250" fill="hold"/>
                                        <p:tgtEl>
                                          <p:spTgt spid="9220"/>
                                        </p:tgtEl>
                                        <p:attrNameLst>
                                          <p:attrName>ppt_x</p:attrName>
                                        </p:attrNameLst>
                                      </p:cBhvr>
                                      <p:tavLst>
                                        <p:tav tm="0">
                                          <p:val>
                                            <p:strVal val="#ppt_x"/>
                                          </p:val>
                                        </p:tav>
                                        <p:tav tm="100000">
                                          <p:val>
                                            <p:strVal val="#ppt_x"/>
                                          </p:val>
                                        </p:tav>
                                      </p:tavLst>
                                    </p:anim>
                                    <p:anim calcmode="lin" valueType="num">
                                      <p:cBhvr additive="base">
                                        <p:cTn id="63" dur="250" fill="hold"/>
                                        <p:tgtEl>
                                          <p:spTgt spid="92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9" grpId="0" animBg="1"/>
      <p:bldP spid="10" grpId="0"/>
      <p:bldP spid="11" grpId="0"/>
      <p:bldP spid="12" grpId="0" animBg="1"/>
      <p:bldP spid="13" grpId="0"/>
      <p:bldP spid="14" grpId="0"/>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11BE5-4F6B-3238-462C-AF1DB107C626}"/>
              </a:ext>
            </a:extLst>
          </p:cNvPr>
          <p:cNvSpPr>
            <a:spLocks noGrp="1"/>
          </p:cNvSpPr>
          <p:nvPr>
            <p:ph type="title"/>
          </p:nvPr>
        </p:nvSpPr>
        <p:spPr>
          <a:xfrm>
            <a:off x="838200" y="365125"/>
            <a:ext cx="10515600" cy="1325563"/>
          </a:xfrm>
        </p:spPr>
        <p:txBody>
          <a:bodyPr/>
          <a:lstStyle/>
          <a:p>
            <a:r>
              <a:rPr lang="en-US" dirty="0"/>
              <a:t>Content</a:t>
            </a:r>
          </a:p>
        </p:txBody>
      </p:sp>
      <p:sp>
        <p:nvSpPr>
          <p:cNvPr id="4" name="TextBox 3">
            <a:extLst>
              <a:ext uri="{FF2B5EF4-FFF2-40B4-BE49-F238E27FC236}">
                <a16:creationId xmlns:a16="http://schemas.microsoft.com/office/drawing/2014/main" id="{53195ECE-446A-D059-3D94-0F2B4F19DE0C}"/>
              </a:ext>
            </a:extLst>
          </p:cNvPr>
          <p:cNvSpPr txBox="1"/>
          <p:nvPr/>
        </p:nvSpPr>
        <p:spPr>
          <a:xfrm>
            <a:off x="838200" y="1889760"/>
            <a:ext cx="4686924"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1 </a:t>
            </a:r>
            <a:r>
              <a:rPr lang="en-US" altLang="zh-CN" sz="2800" dirty="0">
                <a:latin typeface="Times New Roman" panose="02020603050405020304" pitchFamily="18" charset="0"/>
                <a:cs typeface="Times New Roman" panose="02020603050405020304" pitchFamily="18" charset="0"/>
              </a:rPr>
              <a:t>Applications of deep learning</a:t>
            </a:r>
            <a:endParaRPr lang="en-US" sz="28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603635F-3FA5-D53B-2EB2-36412A49E50F}"/>
              </a:ext>
            </a:extLst>
          </p:cNvPr>
          <p:cNvSpPr txBox="1"/>
          <p:nvPr/>
        </p:nvSpPr>
        <p:spPr>
          <a:xfrm>
            <a:off x="838198" y="3160776"/>
            <a:ext cx="5105885" cy="523220"/>
          </a:xfrm>
          <a:prstGeom prst="rect">
            <a:avLst/>
          </a:prstGeom>
          <a:noFill/>
        </p:spPr>
        <p:txBody>
          <a:bodyPr wrap="none" rtlCol="0">
            <a:spAutoFit/>
          </a:bodyPr>
          <a:lstStyle/>
          <a:p>
            <a:r>
              <a:rPr lang="en-US" sz="2800" dirty="0">
                <a:solidFill>
                  <a:schemeClr val="bg2">
                    <a:lumMod val="90000"/>
                  </a:schemeClr>
                </a:solidFill>
                <a:latin typeface="Times New Roman" panose="02020603050405020304" pitchFamily="18" charset="0"/>
                <a:cs typeface="Times New Roman" panose="02020603050405020304" pitchFamily="18" charset="0"/>
              </a:rPr>
              <a:t>2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Modern deep learning structures</a:t>
            </a:r>
            <a:endParaRPr lang="en-US" sz="2800" dirty="0">
              <a:solidFill>
                <a:schemeClr val="bg2">
                  <a:lumMod val="90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F86CE1A-73CA-498D-CC86-5E9354068785}"/>
              </a:ext>
            </a:extLst>
          </p:cNvPr>
          <p:cNvSpPr txBox="1"/>
          <p:nvPr/>
        </p:nvSpPr>
        <p:spPr>
          <a:xfrm>
            <a:off x="838198" y="4431792"/>
            <a:ext cx="3482043" cy="523220"/>
          </a:xfrm>
          <a:prstGeom prst="rect">
            <a:avLst/>
          </a:prstGeom>
          <a:noFill/>
        </p:spPr>
        <p:txBody>
          <a:bodyPr wrap="none" rtlCol="0">
            <a:spAutoFit/>
          </a:bodyPr>
          <a:lstStyle/>
          <a:p>
            <a:r>
              <a:rPr lang="en-US" sz="2800" dirty="0">
                <a:solidFill>
                  <a:schemeClr val="bg2">
                    <a:lumMod val="90000"/>
                  </a:schemeClr>
                </a:solidFill>
                <a:latin typeface="Times New Roman" panose="02020603050405020304" pitchFamily="18" charset="0"/>
                <a:cs typeface="Times New Roman" panose="02020603050405020304" pitchFamily="18" charset="0"/>
              </a:rPr>
              <a:t>3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Deep learning theory</a:t>
            </a:r>
            <a:endParaRPr lang="en-US" sz="2800" dirty="0">
              <a:solidFill>
                <a:schemeClr val="bg2">
                  <a:lumMod val="9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6754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8F4AC-A091-EF12-A89F-BD87DCA0E1F1}"/>
              </a:ext>
            </a:extLst>
          </p:cNvPr>
          <p:cNvSpPr>
            <a:spLocks noGrp="1"/>
          </p:cNvSpPr>
          <p:nvPr>
            <p:ph type="title"/>
          </p:nvPr>
        </p:nvSpPr>
        <p:spPr>
          <a:xfrm>
            <a:off x="838200" y="86829"/>
            <a:ext cx="10515600" cy="1325563"/>
          </a:xfrm>
        </p:spPr>
        <p:txBody>
          <a:bodyPr/>
          <a:lstStyle/>
          <a:p>
            <a:r>
              <a:rPr lang="en-US" dirty="0"/>
              <a:t>Wo</a:t>
            </a:r>
            <a:r>
              <a:rPr lang="en-US" altLang="zh-CN" dirty="0"/>
              <a:t>rkflow</a:t>
            </a:r>
            <a:r>
              <a:rPr lang="zh-CN" altLang="en-US" dirty="0"/>
              <a:t> </a:t>
            </a:r>
            <a:r>
              <a:rPr lang="en-US" altLang="zh-CN" dirty="0"/>
              <a:t>of</a:t>
            </a:r>
            <a:r>
              <a:rPr lang="zh-CN" altLang="en-US" dirty="0"/>
              <a:t> </a:t>
            </a:r>
            <a:r>
              <a:rPr lang="en-US" altLang="zh-CN" dirty="0"/>
              <a:t>a</a:t>
            </a:r>
            <a:r>
              <a:rPr lang="zh-CN" altLang="en-US" dirty="0"/>
              <a:t> </a:t>
            </a:r>
            <a:r>
              <a:rPr lang="en-US" altLang="zh-CN" dirty="0"/>
              <a:t>Typical</a:t>
            </a:r>
            <a:r>
              <a:rPr lang="zh-CN" altLang="en-US" dirty="0"/>
              <a:t> </a:t>
            </a:r>
            <a:r>
              <a:rPr lang="en-US" altLang="zh-CN" dirty="0"/>
              <a:t>Deep</a:t>
            </a:r>
            <a:r>
              <a:rPr lang="zh-CN" altLang="en-US" dirty="0"/>
              <a:t> </a:t>
            </a:r>
            <a:r>
              <a:rPr lang="en-US" altLang="zh-CN" dirty="0"/>
              <a:t>Learning</a:t>
            </a:r>
            <a:r>
              <a:rPr lang="zh-CN" altLang="en-US" dirty="0"/>
              <a:t> </a:t>
            </a:r>
            <a:r>
              <a:rPr lang="en-US" altLang="zh-CN" dirty="0"/>
              <a:t>Project</a:t>
            </a:r>
            <a:endParaRPr lang="en-US" dirty="0"/>
          </a:p>
        </p:txBody>
      </p:sp>
      <p:grpSp>
        <p:nvGrpSpPr>
          <p:cNvPr id="17" name="Group 16">
            <a:extLst>
              <a:ext uri="{FF2B5EF4-FFF2-40B4-BE49-F238E27FC236}">
                <a16:creationId xmlns:a16="http://schemas.microsoft.com/office/drawing/2014/main" id="{3B1D04A5-3ED7-7E1F-5260-94323FA5CA43}"/>
              </a:ext>
            </a:extLst>
          </p:cNvPr>
          <p:cNvGrpSpPr/>
          <p:nvPr/>
        </p:nvGrpSpPr>
        <p:grpSpPr>
          <a:xfrm>
            <a:off x="514197" y="1412120"/>
            <a:ext cx="11048913" cy="4539450"/>
            <a:chOff x="155381" y="1240172"/>
            <a:chExt cx="11883482" cy="4882334"/>
          </a:xfrm>
        </p:grpSpPr>
        <p:grpSp>
          <p:nvGrpSpPr>
            <p:cNvPr id="115" name="Group 114">
              <a:extLst>
                <a:ext uri="{FF2B5EF4-FFF2-40B4-BE49-F238E27FC236}">
                  <a16:creationId xmlns:a16="http://schemas.microsoft.com/office/drawing/2014/main" id="{9117BA1A-DC97-5E66-A7D3-D7BEC008B826}"/>
                </a:ext>
              </a:extLst>
            </p:cNvPr>
            <p:cNvGrpSpPr/>
            <p:nvPr/>
          </p:nvGrpSpPr>
          <p:grpSpPr>
            <a:xfrm>
              <a:off x="338664" y="1240172"/>
              <a:ext cx="11700199" cy="4882334"/>
              <a:chOff x="41227" y="1429828"/>
              <a:chExt cx="11944372" cy="4984224"/>
            </a:xfrm>
          </p:grpSpPr>
          <p:pic>
            <p:nvPicPr>
              <p:cNvPr id="2052" name="Picture 4" descr="Training Neural Networks for Beginners">
                <a:extLst>
                  <a:ext uri="{FF2B5EF4-FFF2-40B4-BE49-F238E27FC236}">
                    <a16:creationId xmlns:a16="http://schemas.microsoft.com/office/drawing/2014/main" id="{A7759683-1FF0-87AF-04A7-BD66709979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2980" y="4342808"/>
                <a:ext cx="4102619" cy="1541153"/>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B1374B1A-4FAD-8967-5DD7-543EF1FF9BB6}"/>
                  </a:ext>
                </a:extLst>
              </p:cNvPr>
              <p:cNvSpPr/>
              <p:nvPr/>
            </p:nvSpPr>
            <p:spPr>
              <a:xfrm>
                <a:off x="670080" y="1568329"/>
                <a:ext cx="1100695" cy="1100696"/>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6" name="Graphic 5" descr="Database with solid fill">
                <a:extLst>
                  <a:ext uri="{FF2B5EF4-FFF2-40B4-BE49-F238E27FC236}">
                    <a16:creationId xmlns:a16="http://schemas.microsoft.com/office/drawing/2014/main" id="{04A6950F-574C-C52A-90BC-9047538A87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7170" y="1829962"/>
                <a:ext cx="311423" cy="311423"/>
              </a:xfrm>
              <a:prstGeom prst="rect">
                <a:avLst/>
              </a:prstGeom>
            </p:spPr>
          </p:pic>
          <p:pic>
            <p:nvPicPr>
              <p:cNvPr id="8" name="Graphic 7" descr="Document with solid fill">
                <a:extLst>
                  <a:ext uri="{FF2B5EF4-FFF2-40B4-BE49-F238E27FC236}">
                    <a16:creationId xmlns:a16="http://schemas.microsoft.com/office/drawing/2014/main" id="{37EECACD-E188-B23D-C943-152E323C3A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99667" y="2141385"/>
                <a:ext cx="311423" cy="311423"/>
              </a:xfrm>
              <a:prstGeom prst="rect">
                <a:avLst/>
              </a:prstGeom>
            </p:spPr>
          </p:pic>
          <p:grpSp>
            <p:nvGrpSpPr>
              <p:cNvPr id="15" name="Group 14">
                <a:extLst>
                  <a:ext uri="{FF2B5EF4-FFF2-40B4-BE49-F238E27FC236}">
                    <a16:creationId xmlns:a16="http://schemas.microsoft.com/office/drawing/2014/main" id="{A9A41CFE-6CD0-DAB2-8E4B-1F5B904BA87F}"/>
                  </a:ext>
                </a:extLst>
              </p:cNvPr>
              <p:cNvGrpSpPr/>
              <p:nvPr/>
            </p:nvGrpSpPr>
            <p:grpSpPr>
              <a:xfrm>
                <a:off x="566106" y="2710383"/>
                <a:ext cx="1428981" cy="1089162"/>
                <a:chOff x="566106" y="2929624"/>
                <a:chExt cx="1824251" cy="1390435"/>
              </a:xfrm>
            </p:grpSpPr>
            <p:sp>
              <p:nvSpPr>
                <p:cNvPr id="9" name="TextBox 8">
                  <a:extLst>
                    <a:ext uri="{FF2B5EF4-FFF2-40B4-BE49-F238E27FC236}">
                      <a16:creationId xmlns:a16="http://schemas.microsoft.com/office/drawing/2014/main" id="{343DE8E3-4A79-7CDA-5ED3-71D40AEAEFD4}"/>
                    </a:ext>
                  </a:extLst>
                </p:cNvPr>
                <p:cNvSpPr txBox="1"/>
                <p:nvPr/>
              </p:nvSpPr>
              <p:spPr>
                <a:xfrm>
                  <a:off x="566106" y="2929624"/>
                  <a:ext cx="1580646" cy="353620"/>
                </a:xfrm>
                <a:prstGeom prst="rect">
                  <a:avLst/>
                </a:prstGeom>
                <a:noFill/>
              </p:spPr>
              <p:txBody>
                <a:bodyPr wrap="none" rtlCol="0">
                  <a:spAutoFit/>
                </a:bodyPr>
                <a:lstStyle/>
                <a:p>
                  <a:r>
                    <a:rPr lang="en-US" altLang="zh-CN" sz="1200" b="1" dirty="0"/>
                    <a:t>Data</a:t>
                  </a:r>
                  <a:r>
                    <a:rPr lang="zh-CN" altLang="en-US" sz="1200" b="1" dirty="0"/>
                    <a:t> </a:t>
                  </a:r>
                  <a:r>
                    <a:rPr lang="en-US" altLang="zh-CN" sz="1200" b="1" dirty="0"/>
                    <a:t>Acquisition</a:t>
                  </a:r>
                  <a:endParaRPr lang="en-US" sz="1200" b="1" dirty="0"/>
                </a:p>
              </p:txBody>
            </p:sp>
            <p:sp>
              <p:nvSpPr>
                <p:cNvPr id="10" name="TextBox 9">
                  <a:extLst>
                    <a:ext uri="{FF2B5EF4-FFF2-40B4-BE49-F238E27FC236}">
                      <a16:creationId xmlns:a16="http://schemas.microsoft.com/office/drawing/2014/main" id="{D75C0253-8685-C9FF-3FF1-162ABCAFBD9C}"/>
                    </a:ext>
                  </a:extLst>
                </p:cNvPr>
                <p:cNvSpPr txBox="1"/>
                <p:nvPr/>
              </p:nvSpPr>
              <p:spPr>
                <a:xfrm>
                  <a:off x="566106" y="3259200"/>
                  <a:ext cx="1824251" cy="1060859"/>
                </a:xfrm>
                <a:prstGeom prst="rect">
                  <a:avLst/>
                </a:prstGeom>
                <a:noFill/>
              </p:spPr>
              <p:txBody>
                <a:bodyPr wrap="none" rtlCol="0">
                  <a:spAutoFit/>
                </a:bodyPr>
                <a:lstStyle/>
                <a:p>
                  <a:pPr marL="285750" indent="-285750">
                    <a:buFont typeface="Arial" panose="020B0604020202020204" pitchFamily="34" charset="0"/>
                    <a:buChar char="•"/>
                  </a:pPr>
                  <a:r>
                    <a:rPr lang="en-US" altLang="zh-CN" sz="1200" dirty="0"/>
                    <a:t>Public</a:t>
                  </a:r>
                  <a:r>
                    <a:rPr lang="zh-CN" altLang="en-US" sz="1200" dirty="0"/>
                    <a:t> </a:t>
                  </a:r>
                  <a:r>
                    <a:rPr lang="en-US" altLang="zh-CN" sz="1200" dirty="0"/>
                    <a:t>Datasets</a:t>
                  </a:r>
                </a:p>
                <a:p>
                  <a:pPr marL="285750" indent="-285750">
                    <a:buFont typeface="Arial" panose="020B0604020202020204" pitchFamily="34" charset="0"/>
                    <a:buChar char="•"/>
                  </a:pPr>
                  <a:r>
                    <a:rPr lang="en-US" altLang="zh-CN" sz="1200" dirty="0"/>
                    <a:t>Databases</a:t>
                  </a:r>
                </a:p>
                <a:p>
                  <a:pPr marL="285750" indent="-285750">
                    <a:buFont typeface="Arial" panose="020B0604020202020204" pitchFamily="34" charset="0"/>
                    <a:buChar char="•"/>
                  </a:pPr>
                  <a:r>
                    <a:rPr lang="en-US" altLang="zh-CN" sz="1200" dirty="0"/>
                    <a:t>Web-scraping</a:t>
                  </a:r>
                </a:p>
                <a:p>
                  <a:pPr marL="285750" indent="-285750">
                    <a:buFont typeface="Arial" panose="020B0604020202020204" pitchFamily="34" charset="0"/>
                    <a:buChar char="•"/>
                  </a:pPr>
                  <a:r>
                    <a:rPr lang="en-US" altLang="zh-CN" sz="1200" dirty="0"/>
                    <a:t>Crowd</a:t>
                  </a:r>
                  <a:r>
                    <a:rPr lang="zh-CN" altLang="en-US" sz="1200" dirty="0"/>
                    <a:t> </a:t>
                  </a:r>
                  <a:r>
                    <a:rPr lang="en-US" altLang="zh-CN" sz="1200" dirty="0"/>
                    <a:t>Labeling</a:t>
                  </a:r>
                  <a:endParaRPr lang="en-US" sz="1200" dirty="0"/>
                </a:p>
              </p:txBody>
            </p:sp>
          </p:grpSp>
          <p:pic>
            <p:nvPicPr>
              <p:cNvPr id="12" name="Graphic 11" descr="Beaker with solid fill">
                <a:extLst>
                  <a:ext uri="{FF2B5EF4-FFF2-40B4-BE49-F238E27FC236}">
                    <a16:creationId xmlns:a16="http://schemas.microsoft.com/office/drawing/2014/main" id="{6ECA3535-081E-FE95-AF38-0FC2C69EC4D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99667" y="1781928"/>
                <a:ext cx="311423" cy="311423"/>
              </a:xfrm>
              <a:prstGeom prst="rect">
                <a:avLst/>
              </a:prstGeom>
            </p:spPr>
          </p:pic>
          <p:pic>
            <p:nvPicPr>
              <p:cNvPr id="14" name="Graphic 13" descr="Cloud Computing with solid fill">
                <a:extLst>
                  <a:ext uri="{FF2B5EF4-FFF2-40B4-BE49-F238E27FC236}">
                    <a16:creationId xmlns:a16="http://schemas.microsoft.com/office/drawing/2014/main" id="{4B251C39-DBB8-5A1D-5AE0-BBE045EDD95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27170" y="2135315"/>
                <a:ext cx="311423" cy="311423"/>
              </a:xfrm>
              <a:prstGeom prst="rect">
                <a:avLst/>
              </a:prstGeom>
            </p:spPr>
          </p:pic>
          <p:cxnSp>
            <p:nvCxnSpPr>
              <p:cNvPr id="18" name="Straight Arrow Connector 17">
                <a:extLst>
                  <a:ext uri="{FF2B5EF4-FFF2-40B4-BE49-F238E27FC236}">
                    <a16:creationId xmlns:a16="http://schemas.microsoft.com/office/drawing/2014/main" id="{25217C2B-E2F5-EDC1-92CA-070344784E8E}"/>
                  </a:ext>
                </a:extLst>
              </p:cNvPr>
              <p:cNvCxnSpPr>
                <a:cxnSpLocks/>
              </p:cNvCxnSpPr>
              <p:nvPr/>
            </p:nvCxnSpPr>
            <p:spPr>
              <a:xfrm>
                <a:off x="1770775" y="2141385"/>
                <a:ext cx="760390" cy="0"/>
              </a:xfrm>
              <a:prstGeom prst="straightConnector1">
                <a:avLst/>
              </a:prstGeom>
              <a:ln w="34925">
                <a:solidFill>
                  <a:schemeClr val="accent5">
                    <a:lumMod val="60000"/>
                    <a:lumOff val="4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464288FA-BC20-8660-D8BF-015F24412C74}"/>
                  </a:ext>
                </a:extLst>
              </p:cNvPr>
              <p:cNvGrpSpPr/>
              <p:nvPr/>
            </p:nvGrpSpPr>
            <p:grpSpPr>
              <a:xfrm>
                <a:off x="2778170" y="1906604"/>
                <a:ext cx="1435055" cy="2066602"/>
                <a:chOff x="3814703" y="3420812"/>
                <a:chExt cx="1832005" cy="2638246"/>
              </a:xfrm>
            </p:grpSpPr>
            <p:sp>
              <p:nvSpPr>
                <p:cNvPr id="21" name="Rounded Rectangle 20">
                  <a:extLst>
                    <a:ext uri="{FF2B5EF4-FFF2-40B4-BE49-F238E27FC236}">
                      <a16:creationId xmlns:a16="http://schemas.microsoft.com/office/drawing/2014/main" id="{7F013D59-8BF8-772D-CE1E-BE0AC03BAB6A}"/>
                    </a:ext>
                  </a:extLst>
                </p:cNvPr>
                <p:cNvSpPr/>
                <p:nvPr/>
              </p:nvSpPr>
              <p:spPr>
                <a:xfrm>
                  <a:off x="3814704" y="3420812"/>
                  <a:ext cx="1832004" cy="606027"/>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rPr>
                    <a:t>Cleaning</a:t>
                  </a:r>
                  <a:r>
                    <a:rPr lang="zh-CN" altLang="en-US" sz="1200" dirty="0">
                      <a:solidFill>
                        <a:schemeClr val="bg1"/>
                      </a:solidFill>
                    </a:rPr>
                    <a:t> </a:t>
                  </a:r>
                  <a:r>
                    <a:rPr lang="en-US" altLang="zh-CN" sz="1200" dirty="0">
                      <a:solidFill>
                        <a:schemeClr val="bg1"/>
                      </a:solidFill>
                    </a:rPr>
                    <a:t>Data</a:t>
                  </a:r>
                  <a:endParaRPr lang="en-US" sz="1200" dirty="0">
                    <a:solidFill>
                      <a:schemeClr val="bg1"/>
                    </a:solidFill>
                  </a:endParaRPr>
                </a:p>
              </p:txBody>
            </p:sp>
            <p:sp>
              <p:nvSpPr>
                <p:cNvPr id="22" name="Rounded Rectangle 21">
                  <a:extLst>
                    <a:ext uri="{FF2B5EF4-FFF2-40B4-BE49-F238E27FC236}">
                      <a16:creationId xmlns:a16="http://schemas.microsoft.com/office/drawing/2014/main" id="{97D830FE-5338-42F0-8FF3-B14DD51AECA1}"/>
                    </a:ext>
                  </a:extLst>
                </p:cNvPr>
                <p:cNvSpPr/>
                <p:nvPr/>
              </p:nvSpPr>
              <p:spPr>
                <a:xfrm>
                  <a:off x="3814703" y="4169562"/>
                  <a:ext cx="1832004" cy="787474"/>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rPr>
                    <a:t>Scaling</a:t>
                  </a:r>
                  <a:r>
                    <a:rPr lang="zh-CN" altLang="en-US" sz="1200" dirty="0">
                      <a:solidFill>
                        <a:schemeClr val="bg1"/>
                      </a:solidFill>
                    </a:rPr>
                    <a:t> </a:t>
                  </a:r>
                  <a:r>
                    <a:rPr lang="en-US" altLang="zh-CN" sz="1200" dirty="0">
                      <a:solidFill>
                        <a:schemeClr val="bg1"/>
                      </a:solidFill>
                    </a:rPr>
                    <a:t>Numeric</a:t>
                  </a:r>
                  <a:r>
                    <a:rPr lang="zh-CN" altLang="en-US" sz="1200" dirty="0">
                      <a:solidFill>
                        <a:schemeClr val="bg1"/>
                      </a:solidFill>
                    </a:rPr>
                    <a:t> </a:t>
                  </a:r>
                  <a:r>
                    <a:rPr lang="en-US" altLang="zh-CN" sz="1200" dirty="0">
                      <a:solidFill>
                        <a:schemeClr val="bg1"/>
                      </a:solidFill>
                    </a:rPr>
                    <a:t>Features</a:t>
                  </a:r>
                  <a:endParaRPr lang="en-US" sz="1200" dirty="0">
                    <a:solidFill>
                      <a:schemeClr val="bg1"/>
                    </a:solidFill>
                  </a:endParaRPr>
                </a:p>
              </p:txBody>
            </p:sp>
            <p:sp>
              <p:nvSpPr>
                <p:cNvPr id="23" name="Rounded Rectangle 22">
                  <a:extLst>
                    <a:ext uri="{FF2B5EF4-FFF2-40B4-BE49-F238E27FC236}">
                      <a16:creationId xmlns:a16="http://schemas.microsoft.com/office/drawing/2014/main" id="{B64665E9-887F-7E5A-650B-C6BE7B2231FE}"/>
                    </a:ext>
                  </a:extLst>
                </p:cNvPr>
                <p:cNvSpPr/>
                <p:nvPr/>
              </p:nvSpPr>
              <p:spPr>
                <a:xfrm>
                  <a:off x="3814703" y="5099761"/>
                  <a:ext cx="1832004" cy="959297"/>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rPr>
                    <a:t>Handling</a:t>
                  </a:r>
                  <a:r>
                    <a:rPr lang="zh-CN" altLang="en-US" sz="1200" dirty="0">
                      <a:solidFill>
                        <a:schemeClr val="bg1"/>
                      </a:solidFill>
                    </a:rPr>
                    <a:t> </a:t>
                  </a:r>
                  <a:r>
                    <a:rPr lang="en-US" altLang="zh-CN" sz="1200" dirty="0">
                      <a:solidFill>
                        <a:schemeClr val="bg1"/>
                      </a:solidFill>
                    </a:rPr>
                    <a:t>Categorical</a:t>
                  </a:r>
                  <a:r>
                    <a:rPr lang="zh-CN" altLang="en-US" sz="1200" dirty="0">
                      <a:solidFill>
                        <a:schemeClr val="bg1"/>
                      </a:solidFill>
                    </a:rPr>
                    <a:t> </a:t>
                  </a:r>
                  <a:r>
                    <a:rPr lang="en-US" altLang="zh-CN" sz="1200" dirty="0">
                      <a:solidFill>
                        <a:schemeClr val="bg1"/>
                      </a:solidFill>
                    </a:rPr>
                    <a:t>Data</a:t>
                  </a:r>
                  <a:r>
                    <a:rPr lang="zh-CN" altLang="en-US" sz="1200" dirty="0">
                      <a:solidFill>
                        <a:schemeClr val="bg1"/>
                      </a:solidFill>
                    </a:rPr>
                    <a:t> </a:t>
                  </a:r>
                  <a:r>
                    <a:rPr lang="en-US" altLang="zh-CN" sz="1200" dirty="0">
                      <a:solidFill>
                        <a:schemeClr val="bg1"/>
                      </a:solidFill>
                    </a:rPr>
                    <a:t>&amp;</a:t>
                  </a:r>
                  <a:r>
                    <a:rPr lang="zh-CN" altLang="en-US" sz="1200" dirty="0">
                      <a:solidFill>
                        <a:schemeClr val="bg1"/>
                      </a:solidFill>
                    </a:rPr>
                    <a:t> </a:t>
                  </a:r>
                  <a:r>
                    <a:rPr lang="en-US" altLang="zh-CN" sz="1200" dirty="0">
                      <a:solidFill>
                        <a:schemeClr val="bg1"/>
                      </a:solidFill>
                    </a:rPr>
                    <a:t>text</a:t>
                  </a:r>
                  <a:endParaRPr lang="en-US" sz="1200" dirty="0">
                    <a:solidFill>
                      <a:schemeClr val="bg1"/>
                    </a:solidFill>
                  </a:endParaRPr>
                </a:p>
              </p:txBody>
            </p:sp>
          </p:grpSp>
          <p:sp>
            <p:nvSpPr>
              <p:cNvPr id="25" name="Rounded Rectangle 24">
                <a:extLst>
                  <a:ext uri="{FF2B5EF4-FFF2-40B4-BE49-F238E27FC236}">
                    <a16:creationId xmlns:a16="http://schemas.microsoft.com/office/drawing/2014/main" id="{133FA283-872F-C3A7-B0F2-C999E3105B8E}"/>
                  </a:ext>
                </a:extLst>
              </p:cNvPr>
              <p:cNvSpPr/>
              <p:nvPr/>
            </p:nvSpPr>
            <p:spPr>
              <a:xfrm>
                <a:off x="2544685" y="1492805"/>
                <a:ext cx="1889297" cy="2645244"/>
              </a:xfrm>
              <a:prstGeom prst="roundRect">
                <a:avLst/>
              </a:prstGeom>
              <a:noFill/>
              <a:ln w="44450">
                <a:solidFill>
                  <a:schemeClr val="accent6">
                    <a:lumMod val="60000"/>
                    <a:lumOff val="4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6" name="TextBox 25">
                <a:extLst>
                  <a:ext uri="{FF2B5EF4-FFF2-40B4-BE49-F238E27FC236}">
                    <a16:creationId xmlns:a16="http://schemas.microsoft.com/office/drawing/2014/main" id="{4E106361-5000-A6A1-8DDD-67D4423291FF}"/>
                  </a:ext>
                </a:extLst>
              </p:cNvPr>
              <p:cNvSpPr txBox="1"/>
              <p:nvPr/>
            </p:nvSpPr>
            <p:spPr>
              <a:xfrm>
                <a:off x="2726565" y="1560830"/>
                <a:ext cx="1545619" cy="304139"/>
              </a:xfrm>
              <a:prstGeom prst="rect">
                <a:avLst/>
              </a:prstGeom>
              <a:noFill/>
            </p:spPr>
            <p:txBody>
              <a:bodyPr wrap="none" rtlCol="0">
                <a:spAutoFit/>
              </a:bodyPr>
              <a:lstStyle/>
              <a:p>
                <a:pPr algn="ctr"/>
                <a:r>
                  <a:rPr lang="en-US" altLang="zh-CN" sz="1200" b="1" dirty="0"/>
                  <a:t>Data</a:t>
                </a:r>
                <a:r>
                  <a:rPr lang="zh-CN" altLang="en-US" sz="1200" b="1" dirty="0"/>
                  <a:t> </a:t>
                </a:r>
                <a:r>
                  <a:rPr lang="en-US" altLang="zh-CN" sz="1200" b="1" dirty="0"/>
                  <a:t>Preprocessing</a:t>
                </a:r>
                <a:endParaRPr lang="en-US" sz="1200" b="1" dirty="0"/>
              </a:p>
            </p:txBody>
          </p:sp>
          <p:cxnSp>
            <p:nvCxnSpPr>
              <p:cNvPr id="28" name="Straight Arrow Connector 27">
                <a:extLst>
                  <a:ext uri="{FF2B5EF4-FFF2-40B4-BE49-F238E27FC236}">
                    <a16:creationId xmlns:a16="http://schemas.microsoft.com/office/drawing/2014/main" id="{01796574-2396-4E03-0812-814E155DA23C}"/>
                  </a:ext>
                </a:extLst>
              </p:cNvPr>
              <p:cNvCxnSpPr>
                <a:cxnSpLocks/>
              </p:cNvCxnSpPr>
              <p:nvPr/>
            </p:nvCxnSpPr>
            <p:spPr>
              <a:xfrm flipV="1">
                <a:off x="4444699" y="1690688"/>
                <a:ext cx="911503" cy="823689"/>
              </a:xfrm>
              <a:prstGeom prst="straightConnector1">
                <a:avLst/>
              </a:prstGeom>
              <a:ln w="34925">
                <a:solidFill>
                  <a:schemeClr val="accent6">
                    <a:lumMod val="60000"/>
                    <a:lumOff val="4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A81C28E-2DA1-FDE6-ED99-7268202157AF}"/>
                  </a:ext>
                </a:extLst>
              </p:cNvPr>
              <p:cNvCxnSpPr>
                <a:cxnSpLocks/>
              </p:cNvCxnSpPr>
              <p:nvPr/>
            </p:nvCxnSpPr>
            <p:spPr>
              <a:xfrm flipV="1">
                <a:off x="4444699" y="2514377"/>
                <a:ext cx="923300" cy="3791"/>
              </a:xfrm>
              <a:prstGeom prst="straightConnector1">
                <a:avLst/>
              </a:prstGeom>
              <a:ln w="34925">
                <a:solidFill>
                  <a:schemeClr val="accent6">
                    <a:lumMod val="60000"/>
                    <a:lumOff val="4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1" name="Rounded Rectangle 50">
                <a:extLst>
                  <a:ext uri="{FF2B5EF4-FFF2-40B4-BE49-F238E27FC236}">
                    <a16:creationId xmlns:a16="http://schemas.microsoft.com/office/drawing/2014/main" id="{B3EB1CBA-5B3B-0A62-CF37-0509D9B4C675}"/>
                  </a:ext>
                </a:extLst>
              </p:cNvPr>
              <p:cNvSpPr/>
              <p:nvPr/>
            </p:nvSpPr>
            <p:spPr>
              <a:xfrm>
                <a:off x="5366919" y="1486602"/>
                <a:ext cx="1842266" cy="2688532"/>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35" name="Graphic 34" descr="Database with solid fill">
                <a:extLst>
                  <a:ext uri="{FF2B5EF4-FFF2-40B4-BE49-F238E27FC236}">
                    <a16:creationId xmlns:a16="http://schemas.microsoft.com/office/drawing/2014/main" id="{A93E6D02-70C6-CC1A-A4D0-CBE77C54716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98672" y="1758879"/>
                <a:ext cx="460820" cy="460820"/>
              </a:xfrm>
              <a:prstGeom prst="rect">
                <a:avLst/>
              </a:prstGeom>
            </p:spPr>
          </p:pic>
          <p:pic>
            <p:nvPicPr>
              <p:cNvPr id="37" name="Graphic 36" descr="Database with solid fill">
                <a:extLst>
                  <a:ext uri="{FF2B5EF4-FFF2-40B4-BE49-F238E27FC236}">
                    <a16:creationId xmlns:a16="http://schemas.microsoft.com/office/drawing/2014/main" id="{1490AC51-F15D-E903-FBC7-02755199722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82099" y="1902858"/>
                <a:ext cx="460820" cy="460820"/>
              </a:xfrm>
              <a:prstGeom prst="rect">
                <a:avLst/>
              </a:prstGeom>
            </p:spPr>
          </p:pic>
          <p:pic>
            <p:nvPicPr>
              <p:cNvPr id="39" name="Graphic 38" descr="Database with solid fill">
                <a:extLst>
                  <a:ext uri="{FF2B5EF4-FFF2-40B4-BE49-F238E27FC236}">
                    <a16:creationId xmlns:a16="http://schemas.microsoft.com/office/drawing/2014/main" id="{C34D98ED-D25F-27EB-6131-B7529FBF94C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855196" y="1764611"/>
                <a:ext cx="460820" cy="460820"/>
              </a:xfrm>
              <a:prstGeom prst="rect">
                <a:avLst/>
              </a:prstGeom>
            </p:spPr>
          </p:pic>
          <p:pic>
            <p:nvPicPr>
              <p:cNvPr id="40" name="Graphic 39" descr="Database with solid fill">
                <a:extLst>
                  <a:ext uri="{FF2B5EF4-FFF2-40B4-BE49-F238E27FC236}">
                    <a16:creationId xmlns:a16="http://schemas.microsoft.com/office/drawing/2014/main" id="{2574A61E-1B6B-6C0A-BEA1-D6B86B20CDC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32529" y="3284803"/>
                <a:ext cx="460820" cy="460820"/>
              </a:xfrm>
              <a:prstGeom prst="rect">
                <a:avLst/>
              </a:prstGeom>
            </p:spPr>
          </p:pic>
          <p:pic>
            <p:nvPicPr>
              <p:cNvPr id="41" name="Graphic 40" descr="Database with solid fill">
                <a:extLst>
                  <a:ext uri="{FF2B5EF4-FFF2-40B4-BE49-F238E27FC236}">
                    <a16:creationId xmlns:a16="http://schemas.microsoft.com/office/drawing/2014/main" id="{1D40E1AE-22A8-ED3C-0E3F-EF9E4DE6B61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32529" y="2570542"/>
                <a:ext cx="460820" cy="460820"/>
              </a:xfrm>
              <a:prstGeom prst="rect">
                <a:avLst/>
              </a:prstGeom>
            </p:spPr>
          </p:pic>
          <p:sp>
            <p:nvSpPr>
              <p:cNvPr id="42" name="TextBox 41">
                <a:extLst>
                  <a:ext uri="{FF2B5EF4-FFF2-40B4-BE49-F238E27FC236}">
                    <a16:creationId xmlns:a16="http://schemas.microsoft.com/office/drawing/2014/main" id="{AB20C89E-081D-3A3D-3495-2C28FCD7D9AB}"/>
                  </a:ext>
                </a:extLst>
              </p:cNvPr>
              <p:cNvSpPr txBox="1"/>
              <p:nvPr/>
            </p:nvSpPr>
            <p:spPr>
              <a:xfrm>
                <a:off x="5778389" y="1538505"/>
                <a:ext cx="1035860" cy="246221"/>
              </a:xfrm>
              <a:prstGeom prst="rect">
                <a:avLst/>
              </a:prstGeom>
              <a:noFill/>
            </p:spPr>
            <p:txBody>
              <a:bodyPr wrap="none" rtlCol="0">
                <a:spAutoFit/>
              </a:bodyPr>
              <a:lstStyle/>
              <a:p>
                <a:pPr algn="ctr"/>
                <a:r>
                  <a:rPr lang="en-US" altLang="zh-CN" sz="1000" dirty="0"/>
                  <a:t>Training</a:t>
                </a:r>
                <a:r>
                  <a:rPr lang="zh-CN" altLang="en-US" sz="1000" dirty="0"/>
                  <a:t> </a:t>
                </a:r>
                <a:r>
                  <a:rPr lang="en-US" altLang="zh-CN" sz="1000" dirty="0"/>
                  <a:t>Dataset</a:t>
                </a:r>
                <a:endParaRPr lang="en-US" sz="1000" dirty="0"/>
              </a:p>
            </p:txBody>
          </p:sp>
          <p:sp>
            <p:nvSpPr>
              <p:cNvPr id="43" name="TextBox 42">
                <a:extLst>
                  <a:ext uri="{FF2B5EF4-FFF2-40B4-BE49-F238E27FC236}">
                    <a16:creationId xmlns:a16="http://schemas.microsoft.com/office/drawing/2014/main" id="{4552D84D-2BA7-9B02-564B-BB2AFEAB12AE}"/>
                  </a:ext>
                </a:extLst>
              </p:cNvPr>
              <p:cNvSpPr txBox="1"/>
              <p:nvPr/>
            </p:nvSpPr>
            <p:spPr>
              <a:xfrm>
                <a:off x="5726291" y="2381778"/>
                <a:ext cx="1140056" cy="246221"/>
              </a:xfrm>
              <a:prstGeom prst="rect">
                <a:avLst/>
              </a:prstGeom>
              <a:noFill/>
            </p:spPr>
            <p:txBody>
              <a:bodyPr wrap="none" rtlCol="0">
                <a:spAutoFit/>
              </a:bodyPr>
              <a:lstStyle/>
              <a:p>
                <a:pPr algn="ctr"/>
                <a:r>
                  <a:rPr lang="en-US" altLang="zh-CN" sz="1000" dirty="0"/>
                  <a:t>Validation</a:t>
                </a:r>
                <a:r>
                  <a:rPr lang="zh-CN" altLang="en-US" sz="1000" dirty="0"/>
                  <a:t> </a:t>
                </a:r>
                <a:r>
                  <a:rPr lang="en-US" altLang="zh-CN" sz="1000" dirty="0"/>
                  <a:t>Dataset</a:t>
                </a:r>
                <a:endParaRPr lang="en-US" sz="1000" dirty="0"/>
              </a:p>
            </p:txBody>
          </p:sp>
          <p:sp>
            <p:nvSpPr>
              <p:cNvPr id="44" name="TextBox 43">
                <a:extLst>
                  <a:ext uri="{FF2B5EF4-FFF2-40B4-BE49-F238E27FC236}">
                    <a16:creationId xmlns:a16="http://schemas.microsoft.com/office/drawing/2014/main" id="{26187A8B-07C1-5275-16D3-29862F1B9B37}"/>
                  </a:ext>
                </a:extLst>
              </p:cNvPr>
              <p:cNvSpPr txBox="1"/>
              <p:nvPr/>
            </p:nvSpPr>
            <p:spPr>
              <a:xfrm>
                <a:off x="5879378" y="3110861"/>
                <a:ext cx="833883" cy="246221"/>
              </a:xfrm>
              <a:prstGeom prst="rect">
                <a:avLst/>
              </a:prstGeom>
              <a:noFill/>
            </p:spPr>
            <p:txBody>
              <a:bodyPr wrap="none" rtlCol="0">
                <a:spAutoFit/>
              </a:bodyPr>
              <a:lstStyle/>
              <a:p>
                <a:pPr algn="ctr"/>
                <a:r>
                  <a:rPr lang="en-US" altLang="zh-CN" sz="1000" dirty="0"/>
                  <a:t>Test</a:t>
                </a:r>
                <a:r>
                  <a:rPr lang="zh-CN" altLang="en-US" sz="1000" dirty="0"/>
                  <a:t> </a:t>
                </a:r>
                <a:r>
                  <a:rPr lang="en-US" altLang="zh-CN" sz="1000" dirty="0"/>
                  <a:t>Dataset</a:t>
                </a:r>
                <a:endParaRPr lang="en-US" sz="1000" dirty="0"/>
              </a:p>
            </p:txBody>
          </p:sp>
          <p:cxnSp>
            <p:nvCxnSpPr>
              <p:cNvPr id="45" name="Straight Arrow Connector 44">
                <a:extLst>
                  <a:ext uri="{FF2B5EF4-FFF2-40B4-BE49-F238E27FC236}">
                    <a16:creationId xmlns:a16="http://schemas.microsoft.com/office/drawing/2014/main" id="{6C13B829-D656-38FB-E499-C1F5DDB3E62B}"/>
                  </a:ext>
                </a:extLst>
              </p:cNvPr>
              <p:cNvCxnSpPr>
                <a:cxnSpLocks/>
              </p:cNvCxnSpPr>
              <p:nvPr/>
            </p:nvCxnSpPr>
            <p:spPr>
              <a:xfrm>
                <a:off x="4457363" y="2514377"/>
                <a:ext cx="898839" cy="823689"/>
              </a:xfrm>
              <a:prstGeom prst="straightConnector1">
                <a:avLst/>
              </a:prstGeom>
              <a:ln w="34925">
                <a:solidFill>
                  <a:schemeClr val="accent6">
                    <a:lumMod val="60000"/>
                    <a:lumOff val="4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04DE82B-D3E7-A7E3-C589-6BBFF45AF1AA}"/>
                  </a:ext>
                </a:extLst>
              </p:cNvPr>
              <p:cNvSpPr txBox="1"/>
              <p:nvPr/>
            </p:nvSpPr>
            <p:spPr>
              <a:xfrm>
                <a:off x="5893232" y="1913337"/>
                <a:ext cx="633507" cy="215444"/>
              </a:xfrm>
              <a:prstGeom prst="rect">
                <a:avLst/>
              </a:prstGeom>
              <a:noFill/>
            </p:spPr>
            <p:txBody>
              <a:bodyPr wrap="none" rtlCol="0">
                <a:spAutoFit/>
              </a:bodyPr>
              <a:lstStyle/>
              <a:p>
                <a:r>
                  <a:rPr lang="en-US" altLang="zh-CN" sz="800" dirty="0"/>
                  <a:t>60%</a:t>
                </a:r>
                <a:r>
                  <a:rPr lang="zh-CN" altLang="en-US" sz="800" dirty="0"/>
                  <a:t> </a:t>
                </a:r>
                <a:r>
                  <a:rPr lang="en-US" altLang="zh-CN" sz="800" dirty="0"/>
                  <a:t>~</a:t>
                </a:r>
                <a:r>
                  <a:rPr lang="zh-CN" altLang="en-US" sz="800" dirty="0"/>
                  <a:t> </a:t>
                </a:r>
                <a:r>
                  <a:rPr lang="en-US" altLang="zh-CN" sz="800" dirty="0"/>
                  <a:t>80%</a:t>
                </a:r>
                <a:endParaRPr lang="en-US" sz="800" dirty="0"/>
              </a:p>
            </p:txBody>
          </p:sp>
          <p:sp>
            <p:nvSpPr>
              <p:cNvPr id="50" name="TextBox 49">
                <a:extLst>
                  <a:ext uri="{FF2B5EF4-FFF2-40B4-BE49-F238E27FC236}">
                    <a16:creationId xmlns:a16="http://schemas.microsoft.com/office/drawing/2014/main" id="{1FCB0862-336A-6C56-5106-245C1E49ED14}"/>
                  </a:ext>
                </a:extLst>
              </p:cNvPr>
              <p:cNvSpPr txBox="1"/>
              <p:nvPr/>
            </p:nvSpPr>
            <p:spPr>
              <a:xfrm>
                <a:off x="5767001" y="3845127"/>
                <a:ext cx="1050416" cy="276999"/>
              </a:xfrm>
              <a:prstGeom prst="rect">
                <a:avLst/>
              </a:prstGeom>
              <a:noFill/>
            </p:spPr>
            <p:txBody>
              <a:bodyPr wrap="none" rtlCol="0">
                <a:spAutoFit/>
              </a:bodyPr>
              <a:lstStyle/>
              <a:p>
                <a:r>
                  <a:rPr lang="en-US" altLang="zh-CN" sz="1200" b="1" dirty="0">
                    <a:latin typeface="Calibri" panose="020F0502020204030204" pitchFamily="34" charset="0"/>
                    <a:cs typeface="Calibri" panose="020F0502020204030204" pitchFamily="34" charset="0"/>
                  </a:rPr>
                  <a:t>Splitting</a:t>
                </a:r>
                <a:r>
                  <a:rPr lang="zh-CN" altLang="en-US" sz="1200" b="1" dirty="0">
                    <a:latin typeface="Calibri" panose="020F0502020204030204" pitchFamily="34" charset="0"/>
                    <a:cs typeface="Calibri" panose="020F0502020204030204" pitchFamily="34" charset="0"/>
                  </a:rPr>
                  <a:t> </a:t>
                </a:r>
                <a:r>
                  <a:rPr lang="en-US" altLang="zh-CN" sz="1200" b="1" dirty="0">
                    <a:latin typeface="Calibri" panose="020F0502020204030204" pitchFamily="34" charset="0"/>
                    <a:cs typeface="Calibri" panose="020F0502020204030204" pitchFamily="34" charset="0"/>
                  </a:rPr>
                  <a:t>Data</a:t>
                </a:r>
                <a:endParaRPr lang="en-US" sz="1200" b="1" dirty="0">
                  <a:latin typeface="Calibri" panose="020F0502020204030204" pitchFamily="34" charset="0"/>
                  <a:cs typeface="Calibri" panose="020F0502020204030204" pitchFamily="34" charset="0"/>
                </a:endParaRPr>
              </a:p>
            </p:txBody>
          </p:sp>
          <p:sp>
            <p:nvSpPr>
              <p:cNvPr id="53" name="TextBox 52">
                <a:extLst>
                  <a:ext uri="{FF2B5EF4-FFF2-40B4-BE49-F238E27FC236}">
                    <a16:creationId xmlns:a16="http://schemas.microsoft.com/office/drawing/2014/main" id="{36DC8F60-5216-16E6-1B16-894D7AE046FA}"/>
                  </a:ext>
                </a:extLst>
              </p:cNvPr>
              <p:cNvSpPr txBox="1"/>
              <p:nvPr/>
            </p:nvSpPr>
            <p:spPr>
              <a:xfrm>
                <a:off x="5972697" y="2686593"/>
                <a:ext cx="588623" cy="215444"/>
              </a:xfrm>
              <a:prstGeom prst="rect">
                <a:avLst/>
              </a:prstGeom>
              <a:noFill/>
            </p:spPr>
            <p:txBody>
              <a:bodyPr wrap="none" rtlCol="0">
                <a:spAutoFit/>
              </a:bodyPr>
              <a:lstStyle/>
              <a:p>
                <a:r>
                  <a:rPr lang="en-US" altLang="zh-CN" sz="800" dirty="0"/>
                  <a:t>20%~10%</a:t>
                </a:r>
                <a:endParaRPr lang="en-US" sz="800" dirty="0"/>
              </a:p>
            </p:txBody>
          </p:sp>
          <p:sp>
            <p:nvSpPr>
              <p:cNvPr id="54" name="TextBox 53">
                <a:extLst>
                  <a:ext uri="{FF2B5EF4-FFF2-40B4-BE49-F238E27FC236}">
                    <a16:creationId xmlns:a16="http://schemas.microsoft.com/office/drawing/2014/main" id="{C11EBDC4-3C0C-FCC8-0D5A-E681E9C98869}"/>
                  </a:ext>
                </a:extLst>
              </p:cNvPr>
              <p:cNvSpPr txBox="1"/>
              <p:nvPr/>
            </p:nvSpPr>
            <p:spPr>
              <a:xfrm>
                <a:off x="5998241" y="3408187"/>
                <a:ext cx="588623" cy="215444"/>
              </a:xfrm>
              <a:prstGeom prst="rect">
                <a:avLst/>
              </a:prstGeom>
              <a:noFill/>
            </p:spPr>
            <p:txBody>
              <a:bodyPr wrap="none" rtlCol="0">
                <a:spAutoFit/>
              </a:bodyPr>
              <a:lstStyle/>
              <a:p>
                <a:r>
                  <a:rPr lang="en-US" altLang="zh-CN" sz="800" dirty="0"/>
                  <a:t>20%~10%</a:t>
                </a:r>
                <a:endParaRPr lang="en-US" sz="800" dirty="0"/>
              </a:p>
            </p:txBody>
          </p:sp>
          <p:cxnSp>
            <p:nvCxnSpPr>
              <p:cNvPr id="74" name="Straight Arrow Connector 73">
                <a:extLst>
                  <a:ext uri="{FF2B5EF4-FFF2-40B4-BE49-F238E27FC236}">
                    <a16:creationId xmlns:a16="http://schemas.microsoft.com/office/drawing/2014/main" id="{9FF27FCC-BB29-B0BE-D303-E07D873FE5C0}"/>
                  </a:ext>
                </a:extLst>
              </p:cNvPr>
              <p:cNvCxnSpPr>
                <a:cxnSpLocks/>
                <a:stCxn id="51" idx="3"/>
              </p:cNvCxnSpPr>
              <p:nvPr/>
            </p:nvCxnSpPr>
            <p:spPr>
              <a:xfrm>
                <a:off x="7209185" y="2830868"/>
                <a:ext cx="715615" cy="0"/>
              </a:xfrm>
              <a:prstGeom prst="straightConnector1">
                <a:avLst/>
              </a:prstGeom>
              <a:ln w="34925">
                <a:solidFill>
                  <a:schemeClr val="accent4">
                    <a:lumMod val="60000"/>
                    <a:lumOff val="4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4626E1FD-61FC-4807-997C-B977CCD4A661}"/>
                  </a:ext>
                </a:extLst>
              </p:cNvPr>
              <p:cNvGrpSpPr/>
              <p:nvPr/>
            </p:nvGrpSpPr>
            <p:grpSpPr>
              <a:xfrm>
                <a:off x="2597733" y="4875177"/>
                <a:ext cx="564487" cy="514193"/>
                <a:chOff x="8820519" y="1815339"/>
                <a:chExt cx="1283996" cy="1169597"/>
              </a:xfrm>
              <a:solidFill>
                <a:schemeClr val="tx1">
                  <a:lumMod val="75000"/>
                  <a:lumOff val="25000"/>
                </a:schemeClr>
              </a:solidFill>
            </p:grpSpPr>
            <p:pic>
              <p:nvPicPr>
                <p:cNvPr id="78" name="Graphic 77" descr="Gears with solid fill">
                  <a:extLst>
                    <a:ext uri="{FF2B5EF4-FFF2-40B4-BE49-F238E27FC236}">
                      <a16:creationId xmlns:a16="http://schemas.microsoft.com/office/drawing/2014/main" id="{29C786EA-99A9-8100-653C-5E0AB263EFF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820519" y="1815339"/>
                  <a:ext cx="914399" cy="914400"/>
                </a:xfrm>
                <a:prstGeom prst="rect">
                  <a:avLst/>
                </a:prstGeom>
              </p:spPr>
            </p:pic>
            <p:pic>
              <p:nvPicPr>
                <p:cNvPr id="80" name="Graphic 79" descr="Single gear with solid fill">
                  <a:extLst>
                    <a:ext uri="{FF2B5EF4-FFF2-40B4-BE49-F238E27FC236}">
                      <a16:creationId xmlns:a16="http://schemas.microsoft.com/office/drawing/2014/main" id="{5BF3B63A-FC90-5CEA-63B7-3357FC42F2C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190116" y="2070536"/>
                  <a:ext cx="914399" cy="914400"/>
                </a:xfrm>
                <a:prstGeom prst="rect">
                  <a:avLst/>
                </a:prstGeom>
              </p:spPr>
            </p:pic>
          </p:grpSp>
          <p:sp>
            <p:nvSpPr>
              <p:cNvPr id="82" name="TextBox 81">
                <a:extLst>
                  <a:ext uri="{FF2B5EF4-FFF2-40B4-BE49-F238E27FC236}">
                    <a16:creationId xmlns:a16="http://schemas.microsoft.com/office/drawing/2014/main" id="{8F8E7AB0-906D-7B51-78CC-E455E40F7522}"/>
                  </a:ext>
                </a:extLst>
              </p:cNvPr>
              <p:cNvSpPr txBox="1"/>
              <p:nvPr/>
            </p:nvSpPr>
            <p:spPr>
              <a:xfrm>
                <a:off x="9530214" y="1429828"/>
                <a:ext cx="797013" cy="276999"/>
              </a:xfrm>
              <a:prstGeom prst="rect">
                <a:avLst/>
              </a:prstGeom>
              <a:noFill/>
            </p:spPr>
            <p:txBody>
              <a:bodyPr wrap="none" rtlCol="0">
                <a:spAutoFit/>
              </a:bodyPr>
              <a:lstStyle/>
              <a:p>
                <a:r>
                  <a:rPr lang="en-US" altLang="zh-CN" sz="1200" b="1" dirty="0"/>
                  <a:t>Modeling</a:t>
                </a:r>
                <a:endParaRPr lang="en-US" sz="1200" b="1" dirty="0"/>
              </a:p>
            </p:txBody>
          </p:sp>
          <p:pic>
            <p:nvPicPr>
              <p:cNvPr id="2050" name="Picture 2">
                <a:extLst>
                  <a:ext uri="{FF2B5EF4-FFF2-40B4-BE49-F238E27FC236}">
                    <a16:creationId xmlns:a16="http://schemas.microsoft.com/office/drawing/2014/main" id="{9980E510-0F5D-3A3F-256D-EEC4EC1F557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262744" y="2194349"/>
                <a:ext cx="3312178" cy="1775220"/>
              </a:xfrm>
              <a:prstGeom prst="rect">
                <a:avLst/>
              </a:prstGeom>
              <a:noFill/>
              <a:extLst>
                <a:ext uri="{909E8E84-426E-40DD-AFC4-6F175D3DCCD1}">
                  <a14:hiddenFill xmlns:a14="http://schemas.microsoft.com/office/drawing/2010/main">
                    <a:solidFill>
                      <a:srgbClr val="FFFFFF"/>
                    </a:solidFill>
                  </a14:hiddenFill>
                </a:ext>
              </a:extLst>
            </p:spPr>
          </p:pic>
          <p:sp>
            <p:nvSpPr>
              <p:cNvPr id="83" name="TextBox 82">
                <a:extLst>
                  <a:ext uri="{FF2B5EF4-FFF2-40B4-BE49-F238E27FC236}">
                    <a16:creationId xmlns:a16="http://schemas.microsoft.com/office/drawing/2014/main" id="{A557995E-76B4-A674-2A05-872348D5AE8B}"/>
                  </a:ext>
                </a:extLst>
              </p:cNvPr>
              <p:cNvSpPr txBox="1"/>
              <p:nvPr/>
            </p:nvSpPr>
            <p:spPr>
              <a:xfrm>
                <a:off x="8180083" y="1984026"/>
                <a:ext cx="3497277" cy="304139"/>
              </a:xfrm>
              <a:prstGeom prst="rect">
                <a:avLst/>
              </a:prstGeom>
              <a:noFill/>
            </p:spPr>
            <p:txBody>
              <a:bodyPr wrap="square" rtlCol="0">
                <a:spAutoFit/>
              </a:bodyPr>
              <a:lstStyle/>
              <a:p>
                <a:pPr algn="ctr"/>
                <a:r>
                  <a:rPr lang="en-US" altLang="zh-CN" sz="1200" dirty="0"/>
                  <a:t>Define</a:t>
                </a:r>
                <a:r>
                  <a:rPr lang="zh-CN" altLang="en-US" sz="1200" dirty="0"/>
                  <a:t> </a:t>
                </a:r>
                <a:r>
                  <a:rPr lang="en-US" altLang="zh-CN" sz="1200" dirty="0"/>
                  <a:t>model</a:t>
                </a:r>
                <a:r>
                  <a:rPr lang="zh-CN" altLang="en-US" sz="1200" dirty="0"/>
                  <a:t> </a:t>
                </a:r>
                <a:r>
                  <a:rPr lang="en-US" altLang="zh-CN" sz="1200" dirty="0"/>
                  <a:t>architecture</a:t>
                </a:r>
                <a:r>
                  <a:rPr lang="zh-CN" altLang="en-US" sz="1200" dirty="0"/>
                  <a:t> </a:t>
                </a:r>
                <a:r>
                  <a:rPr lang="en-US" altLang="zh-CN" sz="1200" dirty="0"/>
                  <a:t>and</a:t>
                </a:r>
                <a:r>
                  <a:rPr lang="zh-CN" altLang="en-US" sz="1200" dirty="0"/>
                  <a:t> </a:t>
                </a:r>
                <a:r>
                  <a:rPr lang="en-US" altLang="zh-CN" sz="1200" dirty="0"/>
                  <a:t>hyperparameter</a:t>
                </a:r>
                <a:endParaRPr lang="en-US" sz="1200" dirty="0"/>
              </a:p>
            </p:txBody>
          </p:sp>
          <p:sp>
            <p:nvSpPr>
              <p:cNvPr id="84" name="TextBox 83">
                <a:extLst>
                  <a:ext uri="{FF2B5EF4-FFF2-40B4-BE49-F238E27FC236}">
                    <a16:creationId xmlns:a16="http://schemas.microsoft.com/office/drawing/2014/main" id="{433A6909-6C90-EF2B-40C0-AE61AF994D3C}"/>
                  </a:ext>
                </a:extLst>
              </p:cNvPr>
              <p:cNvSpPr txBox="1"/>
              <p:nvPr/>
            </p:nvSpPr>
            <p:spPr>
              <a:xfrm>
                <a:off x="8927844" y="4192378"/>
                <a:ext cx="1995518" cy="304139"/>
              </a:xfrm>
              <a:prstGeom prst="rect">
                <a:avLst/>
              </a:prstGeom>
              <a:noFill/>
            </p:spPr>
            <p:txBody>
              <a:bodyPr wrap="square" rtlCol="0">
                <a:spAutoFit/>
              </a:bodyPr>
              <a:lstStyle/>
              <a:p>
                <a:pPr algn="ctr"/>
                <a:r>
                  <a:rPr lang="en-US" altLang="zh-CN" sz="1200" dirty="0"/>
                  <a:t>Train</a:t>
                </a:r>
                <a:r>
                  <a:rPr lang="zh-CN" altLang="en-US" sz="1200" dirty="0"/>
                  <a:t> </a:t>
                </a:r>
                <a:r>
                  <a:rPr lang="en-US" altLang="zh-CN" sz="1200" dirty="0"/>
                  <a:t>on</a:t>
                </a:r>
                <a:r>
                  <a:rPr lang="zh-CN" altLang="en-US" sz="1200" dirty="0"/>
                  <a:t> </a:t>
                </a:r>
                <a:r>
                  <a:rPr lang="en-US" altLang="zh-CN" sz="1200" dirty="0"/>
                  <a:t>training</a:t>
                </a:r>
                <a:r>
                  <a:rPr lang="zh-CN" altLang="en-US" sz="1200" dirty="0"/>
                  <a:t> </a:t>
                </a:r>
                <a:r>
                  <a:rPr lang="en-US" altLang="zh-CN" sz="1200" dirty="0"/>
                  <a:t>dataset</a:t>
                </a:r>
                <a:endParaRPr lang="en-US" sz="1200" dirty="0"/>
              </a:p>
            </p:txBody>
          </p:sp>
          <p:cxnSp>
            <p:nvCxnSpPr>
              <p:cNvPr id="85" name="Straight Arrow Connector 84">
                <a:extLst>
                  <a:ext uri="{FF2B5EF4-FFF2-40B4-BE49-F238E27FC236}">
                    <a16:creationId xmlns:a16="http://schemas.microsoft.com/office/drawing/2014/main" id="{FA2756EC-7586-44D2-5960-1B6E8A209516}"/>
                  </a:ext>
                </a:extLst>
              </p:cNvPr>
              <p:cNvCxnSpPr>
                <a:cxnSpLocks/>
              </p:cNvCxnSpPr>
              <p:nvPr/>
            </p:nvCxnSpPr>
            <p:spPr>
              <a:xfrm flipH="1">
                <a:off x="6984067" y="5326659"/>
                <a:ext cx="938454" cy="0"/>
              </a:xfrm>
              <a:prstGeom prst="straightConnector1">
                <a:avLst/>
              </a:prstGeom>
              <a:ln w="34925">
                <a:solidFill>
                  <a:schemeClr val="accent2">
                    <a:lumMod val="40000"/>
                    <a:lumOff val="6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8" name="Rounded Rectangle 87">
                <a:extLst>
                  <a:ext uri="{FF2B5EF4-FFF2-40B4-BE49-F238E27FC236}">
                    <a16:creationId xmlns:a16="http://schemas.microsoft.com/office/drawing/2014/main" id="{1B16410E-6C2B-F9FB-ED3E-0906AD1DA06D}"/>
                  </a:ext>
                </a:extLst>
              </p:cNvPr>
              <p:cNvSpPr/>
              <p:nvPr/>
            </p:nvSpPr>
            <p:spPr>
              <a:xfrm>
                <a:off x="7922521" y="1754313"/>
                <a:ext cx="4012402" cy="4407946"/>
              </a:xfrm>
              <a:prstGeom prst="roundRect">
                <a:avLst/>
              </a:prstGeom>
              <a:noFill/>
              <a:ln w="44450">
                <a:solidFill>
                  <a:schemeClr val="accent2">
                    <a:lumMod val="40000"/>
                    <a:lumOff val="6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2060" name="Picture 12" descr="Choosing the Right Metric for Evaluating Machine Learning Models — Part 2 -  KDnuggets">
                <a:extLst>
                  <a:ext uri="{FF2B5EF4-FFF2-40B4-BE49-F238E27FC236}">
                    <a16:creationId xmlns:a16="http://schemas.microsoft.com/office/drawing/2014/main" id="{70953D00-03CD-F548-35BD-2F55BAD2E596}"/>
                  </a:ext>
                </a:extLst>
              </p:cNvPr>
              <p:cNvPicPr>
                <a:picLocks noChangeAspect="1" noChangeArrowheads="1"/>
              </p:cNvPicPr>
              <p:nvPr/>
            </p:nvPicPr>
            <p:blipFill>
              <a:blip r:embed="rId19">
                <a:extLst>
                  <a:ext uri="{BEBA8EAE-BF5A-486C-A8C5-ECC9F3942E4B}">
                    <a14:imgProps xmlns:a14="http://schemas.microsoft.com/office/drawing/2010/main">
                      <a14:imgLayer r:embed="rId20">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550819" y="4659621"/>
                <a:ext cx="2834206" cy="1714695"/>
              </a:xfrm>
              <a:prstGeom prst="rect">
                <a:avLst/>
              </a:prstGeom>
              <a:noFill/>
              <a:extLst>
                <a:ext uri="{909E8E84-426E-40DD-AFC4-6F175D3DCCD1}">
                  <a14:hiddenFill xmlns:a14="http://schemas.microsoft.com/office/drawing/2010/main">
                    <a:solidFill>
                      <a:srgbClr val="FFFFFF"/>
                    </a:solidFill>
                  </a14:hiddenFill>
                </a:ext>
              </a:extLst>
            </p:spPr>
          </p:pic>
          <p:sp>
            <p:nvSpPr>
              <p:cNvPr id="89" name="Rounded Rectangle 88">
                <a:extLst>
                  <a:ext uri="{FF2B5EF4-FFF2-40B4-BE49-F238E27FC236}">
                    <a16:creationId xmlns:a16="http://schemas.microsoft.com/office/drawing/2014/main" id="{4D568FD1-6A3F-1D5F-2030-EA5E4C56DCA0}"/>
                  </a:ext>
                </a:extLst>
              </p:cNvPr>
              <p:cNvSpPr/>
              <p:nvPr/>
            </p:nvSpPr>
            <p:spPr>
              <a:xfrm>
                <a:off x="4899232" y="4610170"/>
                <a:ext cx="2094015" cy="1803882"/>
              </a:xfrm>
              <a:prstGeom prst="roundRect">
                <a:avLst/>
              </a:prstGeom>
              <a:noFill/>
              <a:ln w="44450">
                <a:solidFill>
                  <a:srgbClr val="663A77">
                    <a:alpha val="74118"/>
                  </a:srgb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0" name="TextBox 89">
                <a:extLst>
                  <a:ext uri="{FF2B5EF4-FFF2-40B4-BE49-F238E27FC236}">
                    <a16:creationId xmlns:a16="http://schemas.microsoft.com/office/drawing/2014/main" id="{32FBEDD2-3CD1-87E1-F191-B78E375B0EAA}"/>
                  </a:ext>
                </a:extLst>
              </p:cNvPr>
              <p:cNvSpPr txBox="1"/>
              <p:nvPr/>
            </p:nvSpPr>
            <p:spPr>
              <a:xfrm>
                <a:off x="5228627" y="5367655"/>
                <a:ext cx="1435227" cy="304139"/>
              </a:xfrm>
              <a:prstGeom prst="rect">
                <a:avLst/>
              </a:prstGeom>
              <a:noFill/>
            </p:spPr>
            <p:txBody>
              <a:bodyPr wrap="none" rtlCol="0">
                <a:spAutoFit/>
              </a:bodyPr>
              <a:lstStyle/>
              <a:p>
                <a:pPr algn="ctr"/>
                <a:r>
                  <a:rPr lang="en-US" altLang="zh-CN" sz="1200" b="1" dirty="0"/>
                  <a:t>Model</a:t>
                </a:r>
                <a:r>
                  <a:rPr lang="zh-CN" altLang="en-US" sz="1200" b="1" dirty="0"/>
                  <a:t> </a:t>
                </a:r>
                <a:r>
                  <a:rPr lang="en-US" altLang="zh-CN" sz="1200" b="1" dirty="0"/>
                  <a:t>Evaluation</a:t>
                </a:r>
                <a:endParaRPr lang="en-US" sz="1200" b="1" dirty="0"/>
              </a:p>
            </p:txBody>
          </p:sp>
          <p:cxnSp>
            <p:nvCxnSpPr>
              <p:cNvPr id="91" name="Straight Arrow Connector 90">
                <a:extLst>
                  <a:ext uri="{FF2B5EF4-FFF2-40B4-BE49-F238E27FC236}">
                    <a16:creationId xmlns:a16="http://schemas.microsoft.com/office/drawing/2014/main" id="{AC0544C3-2EA2-1F44-9A08-FC90013D7218}"/>
                  </a:ext>
                </a:extLst>
              </p:cNvPr>
              <p:cNvCxnSpPr>
                <a:cxnSpLocks/>
              </p:cNvCxnSpPr>
              <p:nvPr/>
            </p:nvCxnSpPr>
            <p:spPr>
              <a:xfrm flipH="1">
                <a:off x="3776870" y="5326659"/>
                <a:ext cx="1122362" cy="0"/>
              </a:xfrm>
              <a:prstGeom prst="straightConnector1">
                <a:avLst/>
              </a:prstGeom>
              <a:ln w="34925">
                <a:solidFill>
                  <a:srgbClr val="663A77"/>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CBCB2E5E-FAAA-8363-DBF0-0789BD5D9B84}"/>
                  </a:ext>
                </a:extLst>
              </p:cNvPr>
              <p:cNvSpPr txBox="1"/>
              <p:nvPr/>
            </p:nvSpPr>
            <p:spPr>
              <a:xfrm>
                <a:off x="2027692" y="4611430"/>
                <a:ext cx="1704569" cy="276999"/>
              </a:xfrm>
              <a:prstGeom prst="rect">
                <a:avLst/>
              </a:prstGeom>
              <a:noFill/>
            </p:spPr>
            <p:txBody>
              <a:bodyPr wrap="none" rtlCol="0">
                <a:spAutoFit/>
              </a:bodyPr>
              <a:lstStyle/>
              <a:p>
                <a:r>
                  <a:rPr lang="en-US" altLang="zh-CN" sz="1200" b="1" dirty="0"/>
                  <a:t>Hyperparameter</a:t>
                </a:r>
                <a:r>
                  <a:rPr lang="zh-CN" altLang="en-US" sz="1200" b="1" dirty="0"/>
                  <a:t> </a:t>
                </a:r>
                <a:r>
                  <a:rPr lang="en-US" altLang="zh-CN" sz="1200" b="1" dirty="0"/>
                  <a:t>Tuning</a:t>
                </a:r>
                <a:endParaRPr lang="en-US" sz="1200" b="1" dirty="0"/>
              </a:p>
            </p:txBody>
          </p:sp>
          <p:sp>
            <p:nvSpPr>
              <p:cNvPr id="93" name="TextBox 92">
                <a:extLst>
                  <a:ext uri="{FF2B5EF4-FFF2-40B4-BE49-F238E27FC236}">
                    <a16:creationId xmlns:a16="http://schemas.microsoft.com/office/drawing/2014/main" id="{CDA0049A-4998-A8A3-080F-DC091677A141}"/>
                  </a:ext>
                </a:extLst>
              </p:cNvPr>
              <p:cNvSpPr txBox="1"/>
              <p:nvPr/>
            </p:nvSpPr>
            <p:spPr>
              <a:xfrm>
                <a:off x="3803453" y="5008728"/>
                <a:ext cx="1105673" cy="287242"/>
              </a:xfrm>
              <a:prstGeom prst="rect">
                <a:avLst/>
              </a:prstGeom>
              <a:noFill/>
            </p:spPr>
            <p:txBody>
              <a:bodyPr wrap="none" rtlCol="0">
                <a:spAutoFit/>
              </a:bodyPr>
              <a:lstStyle/>
              <a:p>
                <a:r>
                  <a:rPr lang="en-US" sz="1100" dirty="0"/>
                  <a:t>Un</a:t>
                </a:r>
                <a:r>
                  <a:rPr lang="en-US" altLang="zh-CN" sz="1100" dirty="0"/>
                  <a:t>satisfactory</a:t>
                </a:r>
                <a:endParaRPr lang="en-US" sz="1100" dirty="0"/>
              </a:p>
            </p:txBody>
          </p:sp>
          <p:sp>
            <p:nvSpPr>
              <p:cNvPr id="95" name="TextBox 94">
                <a:extLst>
                  <a:ext uri="{FF2B5EF4-FFF2-40B4-BE49-F238E27FC236}">
                    <a16:creationId xmlns:a16="http://schemas.microsoft.com/office/drawing/2014/main" id="{8BF82738-E721-B70A-DFB6-FAF449DBB1B8}"/>
                  </a:ext>
                </a:extLst>
              </p:cNvPr>
              <p:cNvSpPr txBox="1"/>
              <p:nvPr/>
            </p:nvSpPr>
            <p:spPr>
              <a:xfrm>
                <a:off x="1906666" y="5267619"/>
                <a:ext cx="2063291" cy="1030694"/>
              </a:xfrm>
              <a:prstGeom prst="rect">
                <a:avLst/>
              </a:prstGeom>
              <a:noFill/>
            </p:spPr>
            <p:txBody>
              <a:bodyPr wrap="square" rtlCol="0">
                <a:spAutoFit/>
              </a:bodyPr>
              <a:lstStyle/>
              <a:p>
                <a:pPr marL="285750" indent="-285750">
                  <a:buFont typeface="Arial" panose="020B0604020202020204" pitchFamily="34" charset="0"/>
                  <a:buChar char="•"/>
                </a:pPr>
                <a:r>
                  <a:rPr lang="en-US" altLang="zh-CN" sz="1100" dirty="0"/>
                  <a:t>Tune</a:t>
                </a:r>
                <a:r>
                  <a:rPr lang="zh-CN" altLang="en-US" sz="1100" dirty="0"/>
                  <a:t> </a:t>
                </a:r>
                <a:r>
                  <a:rPr lang="en-US" altLang="zh-CN" sz="1100" dirty="0"/>
                  <a:t>hyperparameters</a:t>
                </a:r>
              </a:p>
              <a:p>
                <a:pPr marL="285750" indent="-285750">
                  <a:buFont typeface="Arial" panose="020B0604020202020204" pitchFamily="34" charset="0"/>
                  <a:buChar char="•"/>
                </a:pPr>
                <a:r>
                  <a:rPr lang="en-US" altLang="zh-CN" sz="1100" dirty="0"/>
                  <a:t>Tweak</a:t>
                </a:r>
                <a:r>
                  <a:rPr lang="zh-CN" altLang="en-US" sz="1100" dirty="0"/>
                  <a:t> </a:t>
                </a:r>
                <a:r>
                  <a:rPr lang="en-US" altLang="zh-CN" sz="1100" dirty="0"/>
                  <a:t>architecture</a:t>
                </a:r>
              </a:p>
              <a:p>
                <a:pPr marL="285750" indent="-285750">
                  <a:buFont typeface="Arial" panose="020B0604020202020204" pitchFamily="34" charset="0"/>
                  <a:buChar char="•"/>
                </a:pPr>
                <a:r>
                  <a:rPr lang="en-US" altLang="zh-CN" sz="1100" dirty="0"/>
                  <a:t>Add</a:t>
                </a:r>
                <a:r>
                  <a:rPr lang="zh-CN" altLang="en-US" sz="1100" dirty="0"/>
                  <a:t> </a:t>
                </a:r>
                <a:r>
                  <a:rPr lang="en-US" altLang="zh-CN" sz="1100" dirty="0"/>
                  <a:t>regularization</a:t>
                </a:r>
              </a:p>
              <a:p>
                <a:pPr marL="285750" indent="-285750">
                  <a:buFont typeface="Arial" panose="020B0604020202020204" pitchFamily="34" charset="0"/>
                  <a:buChar char="•"/>
                </a:pPr>
                <a:r>
                  <a:rPr lang="en-US" altLang="zh-CN" sz="1100" dirty="0"/>
                  <a:t>Study</a:t>
                </a:r>
                <a:r>
                  <a:rPr lang="zh-CN" altLang="en-US" sz="1100" dirty="0"/>
                  <a:t> </a:t>
                </a:r>
                <a:r>
                  <a:rPr lang="en-US" altLang="zh-CN" sz="1100" dirty="0"/>
                  <a:t>why</a:t>
                </a:r>
                <a:r>
                  <a:rPr lang="zh-CN" altLang="en-US" sz="1100" dirty="0"/>
                  <a:t> </a:t>
                </a:r>
                <a:r>
                  <a:rPr lang="en-US" altLang="zh-CN" sz="1100" dirty="0"/>
                  <a:t>the</a:t>
                </a:r>
                <a:r>
                  <a:rPr lang="zh-CN" altLang="en-US" sz="1100" dirty="0"/>
                  <a:t> </a:t>
                </a:r>
                <a:r>
                  <a:rPr lang="en-US" altLang="zh-CN" sz="1100" dirty="0"/>
                  <a:t>model</a:t>
                </a:r>
                <a:r>
                  <a:rPr lang="zh-CN" altLang="en-US" sz="1100" dirty="0"/>
                  <a:t> </a:t>
                </a:r>
                <a:r>
                  <a:rPr lang="en-US" altLang="zh-CN" sz="1100" dirty="0"/>
                  <a:t>is</a:t>
                </a:r>
                <a:r>
                  <a:rPr lang="zh-CN" altLang="en-US" sz="1100" dirty="0"/>
                  <a:t> </a:t>
                </a:r>
                <a:r>
                  <a:rPr lang="en-US" altLang="zh-CN" sz="1100" dirty="0"/>
                  <a:t>struggling</a:t>
                </a:r>
                <a:endParaRPr lang="en-US" sz="1100" dirty="0"/>
              </a:p>
            </p:txBody>
          </p:sp>
          <p:cxnSp>
            <p:nvCxnSpPr>
              <p:cNvPr id="97" name="Elbow Connector 96">
                <a:extLst>
                  <a:ext uri="{FF2B5EF4-FFF2-40B4-BE49-F238E27FC236}">
                    <a16:creationId xmlns:a16="http://schemas.microsoft.com/office/drawing/2014/main" id="{7416A1BA-3C63-F2BE-FABE-4E4444B7471A}"/>
                  </a:ext>
                </a:extLst>
              </p:cNvPr>
              <p:cNvCxnSpPr>
                <a:cxnSpLocks/>
              </p:cNvCxnSpPr>
              <p:nvPr/>
            </p:nvCxnSpPr>
            <p:spPr>
              <a:xfrm flipV="1">
                <a:off x="1906667" y="4426923"/>
                <a:ext cx="5976313" cy="1000951"/>
              </a:xfrm>
              <a:prstGeom prst="bentConnector3">
                <a:avLst>
                  <a:gd name="adj1" fmla="val -11202"/>
                </a:avLst>
              </a:prstGeom>
              <a:ln w="34925">
                <a:solidFill>
                  <a:schemeClr val="tx1">
                    <a:lumMod val="75000"/>
                    <a:lumOff val="2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1" name="Elbow Connector 100">
                <a:extLst>
                  <a:ext uri="{FF2B5EF4-FFF2-40B4-BE49-F238E27FC236}">
                    <a16:creationId xmlns:a16="http://schemas.microsoft.com/office/drawing/2014/main" id="{CEE944D5-6CA2-BACF-8320-59948AF968BC}"/>
                  </a:ext>
                </a:extLst>
              </p:cNvPr>
              <p:cNvCxnSpPr>
                <a:cxnSpLocks/>
                <a:endCxn id="108" idx="2"/>
              </p:cNvCxnSpPr>
              <p:nvPr/>
            </p:nvCxnSpPr>
            <p:spPr>
              <a:xfrm rot="10800000" flipV="1">
                <a:off x="639110" y="5351940"/>
                <a:ext cx="3717360" cy="710773"/>
              </a:xfrm>
              <a:prstGeom prst="bentConnector4">
                <a:avLst>
                  <a:gd name="adj1" fmla="val -258"/>
                  <a:gd name="adj2" fmla="val 163287"/>
                </a:avLst>
              </a:prstGeom>
              <a:ln w="34925" cmpd="sng">
                <a:solidFill>
                  <a:srgbClr val="663A77"/>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8" name="Rounded Rectangle 107">
                <a:extLst>
                  <a:ext uri="{FF2B5EF4-FFF2-40B4-BE49-F238E27FC236}">
                    <a16:creationId xmlns:a16="http://schemas.microsoft.com/office/drawing/2014/main" id="{51BC46CD-BAB5-EFD5-DE05-E46BC9E62D8B}"/>
                  </a:ext>
                </a:extLst>
              </p:cNvPr>
              <p:cNvSpPr/>
              <p:nvPr/>
            </p:nvSpPr>
            <p:spPr>
              <a:xfrm>
                <a:off x="41227" y="5599578"/>
                <a:ext cx="1195765" cy="463136"/>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chemeClr val="bg1"/>
                    </a:solidFill>
                  </a:rPr>
                  <a:t>Deployment</a:t>
                </a:r>
                <a:endParaRPr lang="en-US" sz="1000" b="1" dirty="0">
                  <a:solidFill>
                    <a:schemeClr val="bg1"/>
                  </a:solidFill>
                </a:endParaRPr>
              </a:p>
            </p:txBody>
          </p:sp>
          <p:sp>
            <p:nvSpPr>
              <p:cNvPr id="114" name="TextBox 113">
                <a:extLst>
                  <a:ext uri="{FF2B5EF4-FFF2-40B4-BE49-F238E27FC236}">
                    <a16:creationId xmlns:a16="http://schemas.microsoft.com/office/drawing/2014/main" id="{2403D1C5-DB5B-2915-05A4-54E33824F560}"/>
                  </a:ext>
                </a:extLst>
              </p:cNvPr>
              <p:cNvSpPr txBox="1"/>
              <p:nvPr/>
            </p:nvSpPr>
            <p:spPr>
              <a:xfrm rot="16200000">
                <a:off x="3784742" y="5767179"/>
                <a:ext cx="899745" cy="287242"/>
              </a:xfrm>
              <a:prstGeom prst="rect">
                <a:avLst/>
              </a:prstGeom>
              <a:noFill/>
            </p:spPr>
            <p:txBody>
              <a:bodyPr wrap="none" rtlCol="0">
                <a:spAutoFit/>
              </a:bodyPr>
              <a:lstStyle/>
              <a:p>
                <a:r>
                  <a:rPr lang="en-US" altLang="zh-CN" sz="1100" dirty="0"/>
                  <a:t>Acceptable</a:t>
                </a:r>
                <a:endParaRPr lang="en-US" sz="1100" dirty="0"/>
              </a:p>
            </p:txBody>
          </p:sp>
        </p:grpSp>
        <p:sp>
          <p:nvSpPr>
            <p:cNvPr id="5" name="Rounded Rectangle 4">
              <a:extLst>
                <a:ext uri="{FF2B5EF4-FFF2-40B4-BE49-F238E27FC236}">
                  <a16:creationId xmlns:a16="http://schemas.microsoft.com/office/drawing/2014/main" id="{96CCCF39-DA26-E836-B7F3-0E6115E02263}"/>
                </a:ext>
              </a:extLst>
            </p:cNvPr>
            <p:cNvSpPr/>
            <p:nvPr/>
          </p:nvSpPr>
          <p:spPr>
            <a:xfrm>
              <a:off x="155381" y="3848043"/>
              <a:ext cx="942301" cy="565988"/>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chemeClr val="tx1"/>
                  </a:solidFill>
                </a:rPr>
                <a:t>Understand</a:t>
              </a:r>
              <a:r>
                <a:rPr lang="zh-CN" altLang="en-US" sz="1000" b="1" dirty="0">
                  <a:solidFill>
                    <a:schemeClr val="tx1"/>
                  </a:solidFill>
                </a:rPr>
                <a:t> </a:t>
              </a:r>
              <a:r>
                <a:rPr lang="en-US" altLang="zh-CN" sz="1000" b="1" dirty="0">
                  <a:solidFill>
                    <a:schemeClr val="tx1"/>
                  </a:solidFill>
                </a:rPr>
                <a:t>Problem</a:t>
              </a:r>
              <a:endParaRPr lang="en-US" sz="1000" b="1" dirty="0">
                <a:solidFill>
                  <a:schemeClr val="tx1"/>
                </a:solidFill>
              </a:endParaRPr>
            </a:p>
          </p:txBody>
        </p:sp>
        <p:cxnSp>
          <p:nvCxnSpPr>
            <p:cNvPr id="11" name="Elbow Connector 10">
              <a:extLst>
                <a:ext uri="{FF2B5EF4-FFF2-40B4-BE49-F238E27FC236}">
                  <a16:creationId xmlns:a16="http://schemas.microsoft.com/office/drawing/2014/main" id="{9431104D-8575-D260-6027-84EE8AC7B9CF}"/>
                </a:ext>
              </a:extLst>
            </p:cNvPr>
            <p:cNvCxnSpPr>
              <a:stCxn id="5" idx="0"/>
              <a:endCxn id="4" idx="2"/>
            </p:cNvCxnSpPr>
            <p:nvPr/>
          </p:nvCxnSpPr>
          <p:spPr>
            <a:xfrm rot="5400000" flipH="1" flipV="1">
              <a:off x="-175954" y="2717427"/>
              <a:ext cx="1933103" cy="328130"/>
            </a:xfrm>
            <a:prstGeom prst="bentConnector2">
              <a:avLst/>
            </a:prstGeom>
            <a:ln w="38100">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323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11BE5-4F6B-3238-462C-AF1DB107C626}"/>
              </a:ext>
            </a:extLst>
          </p:cNvPr>
          <p:cNvSpPr>
            <a:spLocks noGrp="1"/>
          </p:cNvSpPr>
          <p:nvPr>
            <p:ph type="title"/>
          </p:nvPr>
        </p:nvSpPr>
        <p:spPr>
          <a:xfrm>
            <a:off x="838200" y="365125"/>
            <a:ext cx="10515600" cy="1325563"/>
          </a:xfrm>
        </p:spPr>
        <p:txBody>
          <a:bodyPr/>
          <a:lstStyle/>
          <a:p>
            <a:r>
              <a:rPr lang="en-US" dirty="0"/>
              <a:t>Content</a:t>
            </a:r>
          </a:p>
        </p:txBody>
      </p:sp>
      <p:sp>
        <p:nvSpPr>
          <p:cNvPr id="4" name="TextBox 3">
            <a:extLst>
              <a:ext uri="{FF2B5EF4-FFF2-40B4-BE49-F238E27FC236}">
                <a16:creationId xmlns:a16="http://schemas.microsoft.com/office/drawing/2014/main" id="{53195ECE-446A-D059-3D94-0F2B4F19DE0C}"/>
              </a:ext>
            </a:extLst>
          </p:cNvPr>
          <p:cNvSpPr txBox="1"/>
          <p:nvPr/>
        </p:nvSpPr>
        <p:spPr>
          <a:xfrm>
            <a:off x="838200" y="1889760"/>
            <a:ext cx="4686924" cy="523220"/>
          </a:xfrm>
          <a:prstGeom prst="rect">
            <a:avLst/>
          </a:prstGeom>
          <a:noFill/>
        </p:spPr>
        <p:txBody>
          <a:bodyPr wrap="none" rtlCol="0">
            <a:spAutoFit/>
          </a:bodyPr>
          <a:lstStyle/>
          <a:p>
            <a:r>
              <a:rPr lang="en-US" sz="2800" dirty="0">
                <a:solidFill>
                  <a:schemeClr val="bg2">
                    <a:lumMod val="90000"/>
                  </a:schemeClr>
                </a:solidFill>
                <a:latin typeface="Times New Roman" panose="02020603050405020304" pitchFamily="18" charset="0"/>
                <a:cs typeface="Times New Roman" panose="02020603050405020304" pitchFamily="18" charset="0"/>
              </a:rPr>
              <a:t>1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Applications of deep learning</a:t>
            </a:r>
            <a:endParaRPr lang="en-US" sz="2800" dirty="0">
              <a:solidFill>
                <a:schemeClr val="bg2">
                  <a:lumMod val="90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603635F-3FA5-D53B-2EB2-36412A49E50F}"/>
              </a:ext>
            </a:extLst>
          </p:cNvPr>
          <p:cNvSpPr txBox="1"/>
          <p:nvPr/>
        </p:nvSpPr>
        <p:spPr>
          <a:xfrm>
            <a:off x="838198" y="3160776"/>
            <a:ext cx="5105885" cy="523220"/>
          </a:xfrm>
          <a:prstGeom prst="rect">
            <a:avLst/>
          </a:prstGeom>
          <a:noFill/>
        </p:spPr>
        <p:txBody>
          <a:bodyPr wrap="none" rtlCol="0">
            <a:spAutoFit/>
          </a:bodyPr>
          <a:lstStyle/>
          <a:p>
            <a:r>
              <a:rPr lang="en-US" sz="2800" dirty="0">
                <a:solidFill>
                  <a:schemeClr val="bg2">
                    <a:lumMod val="90000"/>
                  </a:schemeClr>
                </a:solidFill>
                <a:latin typeface="Times New Roman" panose="02020603050405020304" pitchFamily="18" charset="0"/>
                <a:cs typeface="Times New Roman" panose="02020603050405020304" pitchFamily="18" charset="0"/>
              </a:rPr>
              <a:t>2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Modern deep learning structures</a:t>
            </a:r>
            <a:endParaRPr lang="en-US" sz="2800" dirty="0">
              <a:solidFill>
                <a:schemeClr val="bg2">
                  <a:lumMod val="90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F86CE1A-73CA-498D-CC86-5E9354068785}"/>
              </a:ext>
            </a:extLst>
          </p:cNvPr>
          <p:cNvSpPr txBox="1"/>
          <p:nvPr/>
        </p:nvSpPr>
        <p:spPr>
          <a:xfrm>
            <a:off x="838198" y="4431792"/>
            <a:ext cx="3482043"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3 </a:t>
            </a:r>
            <a:r>
              <a:rPr lang="en-US" altLang="zh-CN" sz="2800" dirty="0">
                <a:latin typeface="Times New Roman" panose="02020603050405020304" pitchFamily="18" charset="0"/>
                <a:cs typeface="Times New Roman" panose="02020603050405020304" pitchFamily="18" charset="0"/>
              </a:rPr>
              <a:t>Deep learning theory</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6381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914F5-6989-5DD2-8CE2-CB06E1F170FE}"/>
              </a:ext>
            </a:extLst>
          </p:cNvPr>
          <p:cNvSpPr>
            <a:spLocks noGrp="1"/>
          </p:cNvSpPr>
          <p:nvPr>
            <p:ph type="title"/>
          </p:nvPr>
        </p:nvSpPr>
        <p:spPr>
          <a:xfrm>
            <a:off x="0" y="0"/>
            <a:ext cx="10515600" cy="1325563"/>
          </a:xfrm>
        </p:spPr>
        <p:txBody>
          <a:bodyPr/>
          <a:lstStyle/>
          <a:p>
            <a:r>
              <a:rPr lang="en-US" dirty="0"/>
              <a:t>Deep learning theory – Empirical process</a:t>
            </a:r>
          </a:p>
        </p:txBody>
      </p:sp>
      <p:sp>
        <p:nvSpPr>
          <p:cNvPr id="6" name="Content Placeholder 2">
            <a:extLst>
              <a:ext uri="{FF2B5EF4-FFF2-40B4-BE49-F238E27FC236}">
                <a16:creationId xmlns:a16="http://schemas.microsoft.com/office/drawing/2014/main" id="{39B94C90-FA36-5326-51C9-F6D69BE1E26C}"/>
              </a:ext>
            </a:extLst>
          </p:cNvPr>
          <p:cNvSpPr>
            <a:spLocks noGrp="1"/>
          </p:cNvSpPr>
          <p:nvPr>
            <p:ph idx="1"/>
          </p:nvPr>
        </p:nvSpPr>
        <p:spPr>
          <a:xfrm>
            <a:off x="723900" y="1152401"/>
            <a:ext cx="10744200" cy="728370"/>
          </a:xfrm>
        </p:spPr>
        <p:txBody>
          <a:bodyPr>
            <a:noAutofit/>
          </a:bodyPr>
          <a:lstStyle/>
          <a:p>
            <a:pPr>
              <a:spcAft>
                <a:spcPts val="600"/>
              </a:spcAft>
            </a:pPr>
            <a:r>
              <a:rPr lang="en-US" altLang="zh-CN" sz="2000" dirty="0"/>
              <a:t>Bounding generalization error (understand how well the model can behave) has always be a key topic in learning theory. </a:t>
            </a:r>
          </a:p>
        </p:txBody>
      </p:sp>
      <p:sp>
        <p:nvSpPr>
          <p:cNvPr id="7" name="Content Placeholder 2">
            <a:extLst>
              <a:ext uri="{FF2B5EF4-FFF2-40B4-BE49-F238E27FC236}">
                <a16:creationId xmlns:a16="http://schemas.microsoft.com/office/drawing/2014/main" id="{A869687B-2B8F-3582-5605-6D1382E489DB}"/>
              </a:ext>
            </a:extLst>
          </p:cNvPr>
          <p:cNvSpPr txBox="1">
            <a:spLocks/>
          </p:cNvSpPr>
          <p:nvPr/>
        </p:nvSpPr>
        <p:spPr>
          <a:xfrm>
            <a:off x="723900" y="4987109"/>
            <a:ext cx="10744200" cy="7283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altLang="zh-CN" sz="2000" dirty="0"/>
              <a:t>Bounding generalization error (understand how well the model can behave) has always be a key topic in learning theory. </a:t>
            </a:r>
          </a:p>
        </p:txBody>
      </p:sp>
      <p:pic>
        <p:nvPicPr>
          <p:cNvPr id="8" name="Picture 7">
            <a:extLst>
              <a:ext uri="{FF2B5EF4-FFF2-40B4-BE49-F238E27FC236}">
                <a16:creationId xmlns:a16="http://schemas.microsoft.com/office/drawing/2014/main" id="{0F56EE0F-B7C7-5D18-F508-A150EA2BE38B}"/>
              </a:ext>
            </a:extLst>
          </p:cNvPr>
          <p:cNvPicPr>
            <a:picLocks noChangeAspect="1"/>
          </p:cNvPicPr>
          <p:nvPr/>
        </p:nvPicPr>
        <p:blipFill>
          <a:blip r:embed="rId2"/>
          <a:stretch>
            <a:fillRect/>
          </a:stretch>
        </p:blipFill>
        <p:spPr>
          <a:xfrm>
            <a:off x="1920148" y="1902705"/>
            <a:ext cx="7772400" cy="1461735"/>
          </a:xfrm>
          <a:prstGeom prst="rect">
            <a:avLst/>
          </a:prstGeom>
        </p:spPr>
      </p:pic>
      <p:pic>
        <p:nvPicPr>
          <p:cNvPr id="9" name="Picture 8">
            <a:extLst>
              <a:ext uri="{FF2B5EF4-FFF2-40B4-BE49-F238E27FC236}">
                <a16:creationId xmlns:a16="http://schemas.microsoft.com/office/drawing/2014/main" id="{7E31EEEF-78ED-304F-7000-FE6524F36EA6}"/>
              </a:ext>
            </a:extLst>
          </p:cNvPr>
          <p:cNvPicPr>
            <a:picLocks noChangeAspect="1"/>
          </p:cNvPicPr>
          <p:nvPr/>
        </p:nvPicPr>
        <p:blipFill>
          <a:blip r:embed="rId3"/>
          <a:stretch>
            <a:fillRect/>
          </a:stretch>
        </p:blipFill>
        <p:spPr>
          <a:xfrm>
            <a:off x="1920148" y="3630656"/>
            <a:ext cx="7772400" cy="1280395"/>
          </a:xfrm>
          <a:prstGeom prst="rect">
            <a:avLst/>
          </a:prstGeom>
        </p:spPr>
      </p:pic>
    </p:spTree>
    <p:extLst>
      <p:ext uri="{BB962C8B-B14F-4D97-AF65-F5344CB8AC3E}">
        <p14:creationId xmlns:p14="http://schemas.microsoft.com/office/powerpoint/2010/main" val="27898878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914F5-6989-5DD2-8CE2-CB06E1F170FE}"/>
              </a:ext>
            </a:extLst>
          </p:cNvPr>
          <p:cNvSpPr>
            <a:spLocks noGrp="1"/>
          </p:cNvSpPr>
          <p:nvPr>
            <p:ph type="title"/>
          </p:nvPr>
        </p:nvSpPr>
        <p:spPr>
          <a:xfrm>
            <a:off x="0" y="0"/>
            <a:ext cx="10515600" cy="1325563"/>
          </a:xfrm>
        </p:spPr>
        <p:txBody>
          <a:bodyPr/>
          <a:lstStyle/>
          <a:p>
            <a:r>
              <a:rPr lang="en-US" dirty="0"/>
              <a:t>Deep learning theory – Empirical process</a:t>
            </a:r>
          </a:p>
        </p:txBody>
      </p:sp>
      <p:pic>
        <p:nvPicPr>
          <p:cNvPr id="4" name="Picture 3">
            <a:extLst>
              <a:ext uri="{FF2B5EF4-FFF2-40B4-BE49-F238E27FC236}">
                <a16:creationId xmlns:a16="http://schemas.microsoft.com/office/drawing/2014/main" id="{FAAF3401-8AE3-27C0-3257-86A24989D559}"/>
              </a:ext>
            </a:extLst>
          </p:cNvPr>
          <p:cNvPicPr>
            <a:picLocks noChangeAspect="1"/>
          </p:cNvPicPr>
          <p:nvPr/>
        </p:nvPicPr>
        <p:blipFill>
          <a:blip r:embed="rId2"/>
          <a:stretch>
            <a:fillRect/>
          </a:stretch>
        </p:blipFill>
        <p:spPr>
          <a:xfrm>
            <a:off x="1711747" y="2782374"/>
            <a:ext cx="8107496" cy="1580274"/>
          </a:xfrm>
          <a:prstGeom prst="rect">
            <a:avLst/>
          </a:prstGeom>
        </p:spPr>
      </p:pic>
      <p:sp>
        <p:nvSpPr>
          <p:cNvPr id="7" name="Content Placeholder 2">
            <a:extLst>
              <a:ext uri="{FF2B5EF4-FFF2-40B4-BE49-F238E27FC236}">
                <a16:creationId xmlns:a16="http://schemas.microsoft.com/office/drawing/2014/main" id="{A869687B-2B8F-3582-5605-6D1382E489DB}"/>
              </a:ext>
            </a:extLst>
          </p:cNvPr>
          <p:cNvSpPr txBox="1">
            <a:spLocks/>
          </p:cNvSpPr>
          <p:nvPr/>
        </p:nvSpPr>
        <p:spPr>
          <a:xfrm>
            <a:off x="922205" y="4651279"/>
            <a:ext cx="10744200" cy="12338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altLang="zh-CN" sz="2000" dirty="0"/>
              <a:t>By empirical process, the estimation error can be bounded with some complexity measure(VC dimension / Rademacher complexity) for the function class.</a:t>
            </a:r>
          </a:p>
          <a:p>
            <a:pPr>
              <a:spcAft>
                <a:spcPts val="600"/>
              </a:spcAft>
            </a:pPr>
            <a:r>
              <a:rPr lang="en-US" altLang="zh-CN" sz="2000" dirty="0"/>
              <a:t>The approximation error are guaranteed to be bounded by the uniform approximation property of neural networks.</a:t>
            </a:r>
          </a:p>
        </p:txBody>
      </p:sp>
      <p:sp>
        <p:nvSpPr>
          <p:cNvPr id="10" name="Content Placeholder 2">
            <a:extLst>
              <a:ext uri="{FF2B5EF4-FFF2-40B4-BE49-F238E27FC236}">
                <a16:creationId xmlns:a16="http://schemas.microsoft.com/office/drawing/2014/main" id="{359A22E8-47BE-ED80-47DA-F2EF96A7D4B9}"/>
              </a:ext>
            </a:extLst>
          </p:cNvPr>
          <p:cNvSpPr txBox="1">
            <a:spLocks/>
          </p:cNvSpPr>
          <p:nvPr/>
        </p:nvSpPr>
        <p:spPr>
          <a:xfrm>
            <a:off x="1041553" y="1259854"/>
            <a:ext cx="10744200" cy="12338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altLang="zh-CN" sz="2000" dirty="0"/>
              <a:t>It is important to bound the excess risk(how well our model can behave comparing to the Bayes estimator)</a:t>
            </a:r>
          </a:p>
          <a:p>
            <a:pPr>
              <a:spcAft>
                <a:spcPts val="600"/>
              </a:spcAft>
            </a:pPr>
            <a:r>
              <a:rPr lang="en-US" altLang="zh-CN" sz="2000" dirty="0"/>
              <a:t>It is standard approach to do the following excess risk decomposition.</a:t>
            </a:r>
          </a:p>
        </p:txBody>
      </p:sp>
    </p:spTree>
    <p:extLst>
      <p:ext uri="{BB962C8B-B14F-4D97-AF65-F5344CB8AC3E}">
        <p14:creationId xmlns:p14="http://schemas.microsoft.com/office/powerpoint/2010/main" val="10889837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914F5-6989-5DD2-8CE2-CB06E1F170FE}"/>
              </a:ext>
            </a:extLst>
          </p:cNvPr>
          <p:cNvSpPr>
            <a:spLocks noGrp="1"/>
          </p:cNvSpPr>
          <p:nvPr>
            <p:ph type="title"/>
          </p:nvPr>
        </p:nvSpPr>
        <p:spPr>
          <a:xfrm>
            <a:off x="0" y="0"/>
            <a:ext cx="10515600" cy="1325563"/>
          </a:xfrm>
        </p:spPr>
        <p:txBody>
          <a:bodyPr/>
          <a:lstStyle/>
          <a:p>
            <a:r>
              <a:rPr lang="en-US" dirty="0"/>
              <a:t>Deep learning theory – Empirical process</a:t>
            </a:r>
          </a:p>
        </p:txBody>
      </p:sp>
      <p:sp>
        <p:nvSpPr>
          <p:cNvPr id="10" name="Content Placeholder 2">
            <a:extLst>
              <a:ext uri="{FF2B5EF4-FFF2-40B4-BE49-F238E27FC236}">
                <a16:creationId xmlns:a16="http://schemas.microsoft.com/office/drawing/2014/main" id="{359A22E8-47BE-ED80-47DA-F2EF96A7D4B9}"/>
              </a:ext>
            </a:extLst>
          </p:cNvPr>
          <p:cNvSpPr txBox="1">
            <a:spLocks/>
          </p:cNvSpPr>
          <p:nvPr/>
        </p:nvSpPr>
        <p:spPr>
          <a:xfrm>
            <a:off x="1041553" y="1259854"/>
            <a:ext cx="10744200" cy="12338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endParaRPr lang="en-US" altLang="zh-CN" sz="2000" dirty="0"/>
          </a:p>
        </p:txBody>
      </p:sp>
      <p:sp>
        <p:nvSpPr>
          <p:cNvPr id="3" name="Content Placeholder 2">
            <a:extLst>
              <a:ext uri="{FF2B5EF4-FFF2-40B4-BE49-F238E27FC236}">
                <a16:creationId xmlns:a16="http://schemas.microsoft.com/office/drawing/2014/main" id="{5DA68BC6-D08A-46D4-75CB-A165F59A6FA2}"/>
              </a:ext>
            </a:extLst>
          </p:cNvPr>
          <p:cNvSpPr txBox="1">
            <a:spLocks/>
          </p:cNvSpPr>
          <p:nvPr/>
        </p:nvSpPr>
        <p:spPr>
          <a:xfrm>
            <a:off x="922205" y="1147916"/>
            <a:ext cx="10744200" cy="9452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altLang="zh-CN" sz="2000" dirty="0"/>
              <a:t>By the view of traditional statistical learning, the estimation risk will be higher for more complex model and will increase when the model is bigger. Leading to the classical bias-variance trade-off or U-shape loss curve.</a:t>
            </a:r>
          </a:p>
        </p:txBody>
      </p:sp>
      <p:pic>
        <p:nvPicPr>
          <p:cNvPr id="8" name="Picture 7">
            <a:extLst>
              <a:ext uri="{FF2B5EF4-FFF2-40B4-BE49-F238E27FC236}">
                <a16:creationId xmlns:a16="http://schemas.microsoft.com/office/drawing/2014/main" id="{754BDF33-EB8C-07D8-BB07-105CC4DFD9D4}"/>
              </a:ext>
            </a:extLst>
          </p:cNvPr>
          <p:cNvPicPr>
            <a:picLocks noChangeAspect="1"/>
          </p:cNvPicPr>
          <p:nvPr/>
        </p:nvPicPr>
        <p:blipFill>
          <a:blip r:embed="rId2"/>
          <a:stretch>
            <a:fillRect/>
          </a:stretch>
        </p:blipFill>
        <p:spPr>
          <a:xfrm>
            <a:off x="4311650" y="2093206"/>
            <a:ext cx="3568700" cy="2324100"/>
          </a:xfrm>
          <a:prstGeom prst="rect">
            <a:avLst/>
          </a:prstGeom>
        </p:spPr>
      </p:pic>
      <p:sp>
        <p:nvSpPr>
          <p:cNvPr id="9" name="Content Placeholder 2">
            <a:extLst>
              <a:ext uri="{FF2B5EF4-FFF2-40B4-BE49-F238E27FC236}">
                <a16:creationId xmlns:a16="http://schemas.microsoft.com/office/drawing/2014/main" id="{7843CF3D-CB35-3851-08B0-0C784BFC00B9}"/>
              </a:ext>
            </a:extLst>
          </p:cNvPr>
          <p:cNvSpPr txBox="1">
            <a:spLocks/>
          </p:cNvSpPr>
          <p:nvPr/>
        </p:nvSpPr>
        <p:spPr>
          <a:xfrm>
            <a:off x="2817107" y="5172482"/>
            <a:ext cx="6958145" cy="4201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altLang="zh-CN" sz="2000" dirty="0"/>
              <a:t>But can this theory explain modern deep learning like LLMs?</a:t>
            </a:r>
          </a:p>
        </p:txBody>
      </p:sp>
    </p:spTree>
    <p:extLst>
      <p:ext uri="{BB962C8B-B14F-4D97-AF65-F5344CB8AC3E}">
        <p14:creationId xmlns:p14="http://schemas.microsoft.com/office/powerpoint/2010/main" val="30100702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914F5-6989-5DD2-8CE2-CB06E1F170FE}"/>
              </a:ext>
            </a:extLst>
          </p:cNvPr>
          <p:cNvSpPr>
            <a:spLocks noGrp="1"/>
          </p:cNvSpPr>
          <p:nvPr>
            <p:ph type="title"/>
          </p:nvPr>
        </p:nvSpPr>
        <p:spPr>
          <a:xfrm>
            <a:off x="0" y="0"/>
            <a:ext cx="10515600" cy="1325563"/>
          </a:xfrm>
        </p:spPr>
        <p:txBody>
          <a:bodyPr/>
          <a:lstStyle/>
          <a:p>
            <a:r>
              <a:rPr lang="en-US" dirty="0"/>
              <a:t>Double descent and scaling law</a:t>
            </a:r>
          </a:p>
        </p:txBody>
      </p:sp>
      <p:sp>
        <p:nvSpPr>
          <p:cNvPr id="10" name="Content Placeholder 2">
            <a:extLst>
              <a:ext uri="{FF2B5EF4-FFF2-40B4-BE49-F238E27FC236}">
                <a16:creationId xmlns:a16="http://schemas.microsoft.com/office/drawing/2014/main" id="{359A22E8-47BE-ED80-47DA-F2EF96A7D4B9}"/>
              </a:ext>
            </a:extLst>
          </p:cNvPr>
          <p:cNvSpPr txBox="1">
            <a:spLocks/>
          </p:cNvSpPr>
          <p:nvPr/>
        </p:nvSpPr>
        <p:spPr>
          <a:xfrm>
            <a:off x="1041553" y="1259854"/>
            <a:ext cx="10744200" cy="12338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endParaRPr lang="en-US" altLang="zh-CN" sz="2000" dirty="0"/>
          </a:p>
        </p:txBody>
      </p:sp>
      <p:pic>
        <p:nvPicPr>
          <p:cNvPr id="4" name="Picture 3">
            <a:extLst>
              <a:ext uri="{FF2B5EF4-FFF2-40B4-BE49-F238E27FC236}">
                <a16:creationId xmlns:a16="http://schemas.microsoft.com/office/drawing/2014/main" id="{0A45DA4A-B0DC-F870-4FC5-95AAF693C7C7}"/>
              </a:ext>
            </a:extLst>
          </p:cNvPr>
          <p:cNvPicPr>
            <a:picLocks noChangeAspect="1"/>
          </p:cNvPicPr>
          <p:nvPr/>
        </p:nvPicPr>
        <p:blipFill>
          <a:blip r:embed="rId2"/>
          <a:stretch>
            <a:fillRect/>
          </a:stretch>
        </p:blipFill>
        <p:spPr>
          <a:xfrm>
            <a:off x="1482721" y="1582887"/>
            <a:ext cx="9226558" cy="2781371"/>
          </a:xfrm>
          <a:prstGeom prst="rect">
            <a:avLst/>
          </a:prstGeom>
        </p:spPr>
      </p:pic>
      <p:sp>
        <p:nvSpPr>
          <p:cNvPr id="6" name="Content Placeholder 2">
            <a:extLst>
              <a:ext uri="{FF2B5EF4-FFF2-40B4-BE49-F238E27FC236}">
                <a16:creationId xmlns:a16="http://schemas.microsoft.com/office/drawing/2014/main" id="{D5E18DBB-9F1A-62B2-E280-3B8701017B45}"/>
              </a:ext>
            </a:extLst>
          </p:cNvPr>
          <p:cNvSpPr txBox="1">
            <a:spLocks/>
          </p:cNvSpPr>
          <p:nvPr/>
        </p:nvSpPr>
        <p:spPr>
          <a:xfrm>
            <a:off x="723900" y="4621582"/>
            <a:ext cx="10744200" cy="9452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altLang="zh-CN" sz="2000" dirty="0"/>
              <a:t>It is generally observed that with model size increasing, excess risk first decrease and then increase. But after reaching the interpolation threshold, the excess risk decrease again which cannot be explained by traditional empirical process based theories.</a:t>
            </a:r>
          </a:p>
        </p:txBody>
      </p:sp>
    </p:spTree>
    <p:extLst>
      <p:ext uri="{BB962C8B-B14F-4D97-AF65-F5344CB8AC3E}">
        <p14:creationId xmlns:p14="http://schemas.microsoft.com/office/powerpoint/2010/main" val="3547256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914F5-6989-5DD2-8CE2-CB06E1F170FE}"/>
              </a:ext>
            </a:extLst>
          </p:cNvPr>
          <p:cNvSpPr>
            <a:spLocks noGrp="1"/>
          </p:cNvSpPr>
          <p:nvPr>
            <p:ph type="title"/>
          </p:nvPr>
        </p:nvSpPr>
        <p:spPr>
          <a:xfrm>
            <a:off x="0" y="0"/>
            <a:ext cx="10515600" cy="1325563"/>
          </a:xfrm>
        </p:spPr>
        <p:txBody>
          <a:bodyPr/>
          <a:lstStyle/>
          <a:p>
            <a:r>
              <a:rPr lang="en-US" dirty="0"/>
              <a:t>Double descent and scaling law</a:t>
            </a:r>
          </a:p>
        </p:txBody>
      </p:sp>
      <p:sp>
        <p:nvSpPr>
          <p:cNvPr id="10" name="Content Placeholder 2">
            <a:extLst>
              <a:ext uri="{FF2B5EF4-FFF2-40B4-BE49-F238E27FC236}">
                <a16:creationId xmlns:a16="http://schemas.microsoft.com/office/drawing/2014/main" id="{359A22E8-47BE-ED80-47DA-F2EF96A7D4B9}"/>
              </a:ext>
            </a:extLst>
          </p:cNvPr>
          <p:cNvSpPr txBox="1">
            <a:spLocks/>
          </p:cNvSpPr>
          <p:nvPr/>
        </p:nvSpPr>
        <p:spPr>
          <a:xfrm>
            <a:off x="1041553" y="1259854"/>
            <a:ext cx="10744200" cy="12338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endParaRPr lang="en-US" altLang="zh-CN" sz="2000" dirty="0"/>
          </a:p>
        </p:txBody>
      </p:sp>
      <p:pic>
        <p:nvPicPr>
          <p:cNvPr id="5" name="Picture 4">
            <a:extLst>
              <a:ext uri="{FF2B5EF4-FFF2-40B4-BE49-F238E27FC236}">
                <a16:creationId xmlns:a16="http://schemas.microsoft.com/office/drawing/2014/main" id="{20BCAFC3-0A9C-AD32-49A7-89D63ADA7037}"/>
              </a:ext>
            </a:extLst>
          </p:cNvPr>
          <p:cNvPicPr>
            <a:picLocks noChangeAspect="1"/>
          </p:cNvPicPr>
          <p:nvPr/>
        </p:nvPicPr>
        <p:blipFill>
          <a:blip r:embed="rId2"/>
          <a:stretch>
            <a:fillRect/>
          </a:stretch>
        </p:blipFill>
        <p:spPr>
          <a:xfrm>
            <a:off x="1518130" y="1259854"/>
            <a:ext cx="9155740" cy="3147285"/>
          </a:xfrm>
          <a:prstGeom prst="rect">
            <a:avLst/>
          </a:prstGeom>
        </p:spPr>
      </p:pic>
      <p:sp>
        <p:nvSpPr>
          <p:cNvPr id="3" name="Content Placeholder 2">
            <a:extLst>
              <a:ext uri="{FF2B5EF4-FFF2-40B4-BE49-F238E27FC236}">
                <a16:creationId xmlns:a16="http://schemas.microsoft.com/office/drawing/2014/main" id="{2B860C40-FA6A-2B32-58E7-7A574C0B2DA3}"/>
              </a:ext>
            </a:extLst>
          </p:cNvPr>
          <p:cNvSpPr txBox="1">
            <a:spLocks/>
          </p:cNvSpPr>
          <p:nvPr/>
        </p:nvSpPr>
        <p:spPr>
          <a:xfrm>
            <a:off x="723900" y="5125501"/>
            <a:ext cx="10744200" cy="541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altLang="zh-CN" sz="2000" dirty="0"/>
              <a:t>The double decent phenomenon happen in two way: Epoch wise and model wise.</a:t>
            </a:r>
          </a:p>
        </p:txBody>
      </p:sp>
    </p:spTree>
    <p:extLst>
      <p:ext uri="{BB962C8B-B14F-4D97-AF65-F5344CB8AC3E}">
        <p14:creationId xmlns:p14="http://schemas.microsoft.com/office/powerpoint/2010/main" val="1608940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914F5-6989-5DD2-8CE2-CB06E1F170FE}"/>
              </a:ext>
            </a:extLst>
          </p:cNvPr>
          <p:cNvSpPr>
            <a:spLocks noGrp="1"/>
          </p:cNvSpPr>
          <p:nvPr>
            <p:ph type="title"/>
          </p:nvPr>
        </p:nvSpPr>
        <p:spPr>
          <a:xfrm>
            <a:off x="0" y="0"/>
            <a:ext cx="10515600" cy="1325563"/>
          </a:xfrm>
        </p:spPr>
        <p:txBody>
          <a:bodyPr/>
          <a:lstStyle/>
          <a:p>
            <a:r>
              <a:rPr lang="en-US" dirty="0"/>
              <a:t>Double descent and scaling law</a:t>
            </a:r>
          </a:p>
        </p:txBody>
      </p:sp>
      <p:sp>
        <p:nvSpPr>
          <p:cNvPr id="10" name="Content Placeholder 2">
            <a:extLst>
              <a:ext uri="{FF2B5EF4-FFF2-40B4-BE49-F238E27FC236}">
                <a16:creationId xmlns:a16="http://schemas.microsoft.com/office/drawing/2014/main" id="{359A22E8-47BE-ED80-47DA-F2EF96A7D4B9}"/>
              </a:ext>
            </a:extLst>
          </p:cNvPr>
          <p:cNvSpPr txBox="1">
            <a:spLocks/>
          </p:cNvSpPr>
          <p:nvPr/>
        </p:nvSpPr>
        <p:spPr>
          <a:xfrm>
            <a:off x="1041553" y="1259854"/>
            <a:ext cx="10744200" cy="12338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endParaRPr lang="en-US" altLang="zh-CN" sz="2000" dirty="0"/>
          </a:p>
        </p:txBody>
      </p:sp>
      <p:sp>
        <p:nvSpPr>
          <p:cNvPr id="3" name="Content Placeholder 2">
            <a:extLst>
              <a:ext uri="{FF2B5EF4-FFF2-40B4-BE49-F238E27FC236}">
                <a16:creationId xmlns:a16="http://schemas.microsoft.com/office/drawing/2014/main" id="{2B860C40-FA6A-2B32-58E7-7A574C0B2DA3}"/>
              </a:ext>
            </a:extLst>
          </p:cNvPr>
          <p:cNvSpPr txBox="1">
            <a:spLocks/>
          </p:cNvSpPr>
          <p:nvPr/>
        </p:nvSpPr>
        <p:spPr>
          <a:xfrm>
            <a:off x="723900" y="1259854"/>
            <a:ext cx="10744200" cy="541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altLang="zh-CN" sz="2000" dirty="0"/>
              <a:t>The scaling law of large language models was first proposed by OpenAI in 2020.</a:t>
            </a:r>
          </a:p>
          <a:p>
            <a:pPr>
              <a:spcAft>
                <a:spcPts val="600"/>
              </a:spcAft>
            </a:pPr>
            <a:r>
              <a:rPr lang="en-US" altLang="zh-CN" sz="2000" dirty="0"/>
              <a:t>Its observed that the capability of LLMs mostly depends on the Compute, Data size and Number of parameters.</a:t>
            </a:r>
          </a:p>
        </p:txBody>
      </p:sp>
      <p:pic>
        <p:nvPicPr>
          <p:cNvPr id="1026" name="Picture 2">
            <a:extLst>
              <a:ext uri="{FF2B5EF4-FFF2-40B4-BE49-F238E27FC236}">
                <a16:creationId xmlns:a16="http://schemas.microsoft.com/office/drawing/2014/main" id="{62D1D66A-7BAA-B69E-1AB7-25B26D6D5F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471958"/>
            <a:ext cx="9144000" cy="378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678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914F5-6989-5DD2-8CE2-CB06E1F170FE}"/>
              </a:ext>
            </a:extLst>
          </p:cNvPr>
          <p:cNvSpPr>
            <a:spLocks noGrp="1"/>
          </p:cNvSpPr>
          <p:nvPr>
            <p:ph type="title"/>
          </p:nvPr>
        </p:nvSpPr>
        <p:spPr>
          <a:xfrm>
            <a:off x="0" y="0"/>
            <a:ext cx="10515600" cy="1325563"/>
          </a:xfrm>
        </p:spPr>
        <p:txBody>
          <a:bodyPr/>
          <a:lstStyle/>
          <a:p>
            <a:r>
              <a:rPr lang="en-US" dirty="0"/>
              <a:t>Why larger model behave better</a:t>
            </a:r>
          </a:p>
        </p:txBody>
      </p:sp>
      <p:sp>
        <p:nvSpPr>
          <p:cNvPr id="10" name="Content Placeholder 2">
            <a:extLst>
              <a:ext uri="{FF2B5EF4-FFF2-40B4-BE49-F238E27FC236}">
                <a16:creationId xmlns:a16="http://schemas.microsoft.com/office/drawing/2014/main" id="{359A22E8-47BE-ED80-47DA-F2EF96A7D4B9}"/>
              </a:ext>
            </a:extLst>
          </p:cNvPr>
          <p:cNvSpPr txBox="1">
            <a:spLocks/>
          </p:cNvSpPr>
          <p:nvPr/>
        </p:nvSpPr>
        <p:spPr>
          <a:xfrm>
            <a:off x="1041553" y="1259854"/>
            <a:ext cx="10744200" cy="12338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endParaRPr lang="en-US" altLang="zh-CN" sz="2000" dirty="0"/>
          </a:p>
        </p:txBody>
      </p:sp>
      <p:pic>
        <p:nvPicPr>
          <p:cNvPr id="4" name="Picture 3">
            <a:extLst>
              <a:ext uri="{FF2B5EF4-FFF2-40B4-BE49-F238E27FC236}">
                <a16:creationId xmlns:a16="http://schemas.microsoft.com/office/drawing/2014/main" id="{C7F56ABC-2F27-52EA-FC31-60C5CEBBFD52}"/>
              </a:ext>
            </a:extLst>
          </p:cNvPr>
          <p:cNvPicPr>
            <a:picLocks noChangeAspect="1"/>
          </p:cNvPicPr>
          <p:nvPr/>
        </p:nvPicPr>
        <p:blipFill>
          <a:blip r:embed="rId2"/>
          <a:stretch>
            <a:fillRect/>
          </a:stretch>
        </p:blipFill>
        <p:spPr>
          <a:xfrm>
            <a:off x="406247" y="1380180"/>
            <a:ext cx="6083217" cy="4746834"/>
          </a:xfrm>
          <a:prstGeom prst="rect">
            <a:avLst/>
          </a:prstGeom>
        </p:spPr>
      </p:pic>
      <p:sp>
        <p:nvSpPr>
          <p:cNvPr id="5" name="Content Placeholder 2">
            <a:extLst>
              <a:ext uri="{FF2B5EF4-FFF2-40B4-BE49-F238E27FC236}">
                <a16:creationId xmlns:a16="http://schemas.microsoft.com/office/drawing/2014/main" id="{6AE1728C-627A-1215-AFC8-8CF8DA18EC67}"/>
              </a:ext>
            </a:extLst>
          </p:cNvPr>
          <p:cNvSpPr txBox="1">
            <a:spLocks/>
          </p:cNvSpPr>
          <p:nvPr/>
        </p:nvSpPr>
        <p:spPr>
          <a:xfrm>
            <a:off x="7124770" y="1711504"/>
            <a:ext cx="4978636" cy="40841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altLang="zh-CN" sz="2000" dirty="0"/>
              <a:t>Modern deep learning models are overparametrized models, thus exists many interpolators / global minima.</a:t>
            </a:r>
          </a:p>
          <a:p>
            <a:pPr>
              <a:spcAft>
                <a:spcPts val="600"/>
              </a:spcAft>
            </a:pPr>
            <a:r>
              <a:rPr lang="en-US" altLang="zh-CN" sz="2000" dirty="0"/>
              <a:t>Modern optimizing strategy (even SGD) have certain preference to global minima that have certain promising properties (</a:t>
            </a:r>
            <a:r>
              <a:rPr lang="en-US" altLang="zh-CN" sz="2000" dirty="0" err="1"/>
              <a:t>e.g</a:t>
            </a:r>
            <a:r>
              <a:rPr lang="en-US" altLang="zh-CN" sz="2000" dirty="0"/>
              <a:t> flat minima, max margin, small norm).</a:t>
            </a:r>
          </a:p>
          <a:p>
            <a:pPr>
              <a:spcAft>
                <a:spcPts val="600"/>
              </a:spcAft>
            </a:pPr>
            <a:r>
              <a:rPr lang="en-US" altLang="zh-CN" sz="2000" dirty="0"/>
              <a:t>These global minima may lead to better generalization property</a:t>
            </a:r>
          </a:p>
          <a:p>
            <a:pPr>
              <a:spcAft>
                <a:spcPts val="600"/>
              </a:spcAft>
            </a:pPr>
            <a:r>
              <a:rPr lang="en-US" altLang="zh-CN" sz="2000" dirty="0"/>
              <a:t>Small function class cannot cover those models with good generalization behavior.</a:t>
            </a:r>
          </a:p>
        </p:txBody>
      </p:sp>
    </p:spTree>
    <p:extLst>
      <p:ext uri="{BB962C8B-B14F-4D97-AF65-F5344CB8AC3E}">
        <p14:creationId xmlns:p14="http://schemas.microsoft.com/office/powerpoint/2010/main" val="15296032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914F5-6989-5DD2-8CE2-CB06E1F170FE}"/>
              </a:ext>
            </a:extLst>
          </p:cNvPr>
          <p:cNvSpPr>
            <a:spLocks noGrp="1"/>
          </p:cNvSpPr>
          <p:nvPr>
            <p:ph type="title"/>
          </p:nvPr>
        </p:nvSpPr>
        <p:spPr>
          <a:xfrm>
            <a:off x="0" y="-3507"/>
            <a:ext cx="10515600" cy="1325563"/>
          </a:xfrm>
        </p:spPr>
        <p:txBody>
          <a:bodyPr/>
          <a:lstStyle/>
          <a:p>
            <a:r>
              <a:rPr lang="en-US" dirty="0"/>
              <a:t>Theory -reference</a:t>
            </a:r>
          </a:p>
        </p:txBody>
      </p:sp>
      <p:sp>
        <p:nvSpPr>
          <p:cNvPr id="5" name="Content Placeholder 2">
            <a:extLst>
              <a:ext uri="{FF2B5EF4-FFF2-40B4-BE49-F238E27FC236}">
                <a16:creationId xmlns:a16="http://schemas.microsoft.com/office/drawing/2014/main" id="{6AE1728C-627A-1215-AFC8-8CF8DA18EC67}"/>
              </a:ext>
            </a:extLst>
          </p:cNvPr>
          <p:cNvSpPr txBox="1">
            <a:spLocks/>
          </p:cNvSpPr>
          <p:nvPr/>
        </p:nvSpPr>
        <p:spPr>
          <a:xfrm>
            <a:off x="406247" y="2160518"/>
            <a:ext cx="10515600" cy="1060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spcAft>
                <a:spcPts val="600"/>
              </a:spcAft>
              <a:buFont typeface="+mj-lt"/>
              <a:buAutoNum type="arabicPeriod"/>
            </a:pPr>
            <a:r>
              <a:rPr lang="en-US" altLang="zh-CN" sz="2000" dirty="0">
                <a:hlinkClick r:id="rId2"/>
              </a:rPr>
              <a:t>Recent Advances in the Generalization Theory of Neural Networks </a:t>
            </a:r>
            <a:r>
              <a:rPr lang="en-US" altLang="zh-CN" sz="2000" dirty="0"/>
              <a:t>– ICML2023 Tutorial </a:t>
            </a:r>
          </a:p>
          <a:p>
            <a:pPr marL="457200" indent="-457200">
              <a:spcAft>
                <a:spcPts val="600"/>
              </a:spcAft>
              <a:buFont typeface="+mj-lt"/>
              <a:buAutoNum type="arabicPeriod"/>
            </a:pPr>
            <a:r>
              <a:rPr lang="en-US" altLang="zh-CN" sz="2000" dirty="0">
                <a:hlinkClick r:id="rId3"/>
              </a:rPr>
              <a:t>Understanding the Double Descent Phenomenon in Deep Learning</a:t>
            </a:r>
            <a:br>
              <a:rPr lang="en-US" altLang="zh-CN" sz="2000" dirty="0"/>
            </a:br>
            <a:endParaRPr lang="en-US" altLang="zh-CN" sz="2000" dirty="0"/>
          </a:p>
        </p:txBody>
      </p:sp>
      <p:sp>
        <p:nvSpPr>
          <p:cNvPr id="3" name="Content Placeholder 2">
            <a:extLst>
              <a:ext uri="{FF2B5EF4-FFF2-40B4-BE49-F238E27FC236}">
                <a16:creationId xmlns:a16="http://schemas.microsoft.com/office/drawing/2014/main" id="{D9B0D9BC-143E-2AB3-13CE-593E51E2214A}"/>
              </a:ext>
            </a:extLst>
          </p:cNvPr>
          <p:cNvSpPr txBox="1">
            <a:spLocks/>
          </p:cNvSpPr>
          <p:nvPr/>
        </p:nvSpPr>
        <p:spPr>
          <a:xfrm>
            <a:off x="406247" y="4059079"/>
            <a:ext cx="10515600" cy="1060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spcAft>
                <a:spcPts val="600"/>
              </a:spcAft>
              <a:buFont typeface="+mj-lt"/>
              <a:buAutoNum type="arabicPeriod"/>
            </a:pPr>
            <a:r>
              <a:rPr lang="en-US" sz="1400" b="0" i="0" dirty="0">
                <a:solidFill>
                  <a:srgbClr val="222222"/>
                </a:solidFill>
                <a:effectLst/>
                <a:highlight>
                  <a:srgbClr val="FFFFFF"/>
                </a:highlight>
                <a:latin typeface="Arial" panose="020B0604020202020204" pitchFamily="34" charset="0"/>
              </a:rPr>
              <a:t>Nagarajan, </a:t>
            </a:r>
            <a:r>
              <a:rPr lang="en-US" sz="1400" b="0" i="0" dirty="0" err="1">
                <a:solidFill>
                  <a:srgbClr val="222222"/>
                </a:solidFill>
                <a:effectLst/>
                <a:highlight>
                  <a:srgbClr val="FFFFFF"/>
                </a:highlight>
                <a:latin typeface="Arial" panose="020B0604020202020204" pitchFamily="34" charset="0"/>
              </a:rPr>
              <a:t>Vaishnavh</a:t>
            </a:r>
            <a:r>
              <a:rPr lang="en-US" sz="1400" b="0" i="0" dirty="0">
                <a:solidFill>
                  <a:srgbClr val="222222"/>
                </a:solidFill>
                <a:effectLst/>
                <a:highlight>
                  <a:srgbClr val="FFFFFF"/>
                </a:highlight>
                <a:latin typeface="Arial" panose="020B0604020202020204" pitchFamily="34" charset="0"/>
              </a:rPr>
              <a:t>, and J. Zico Kolter. "Uniform convergence may be unable to explain generalization in deep learning." </a:t>
            </a:r>
            <a:r>
              <a:rPr lang="en-US" sz="1400" b="0" i="1" dirty="0">
                <a:solidFill>
                  <a:srgbClr val="222222"/>
                </a:solidFill>
                <a:effectLst/>
                <a:highlight>
                  <a:srgbClr val="FFFFFF"/>
                </a:highlight>
                <a:latin typeface="Arial" panose="020B0604020202020204" pitchFamily="34" charset="0"/>
              </a:rPr>
              <a:t>Advances in Neural Information Processing Systems</a:t>
            </a:r>
            <a:r>
              <a:rPr lang="en-US" sz="1400" b="0" i="0" dirty="0">
                <a:solidFill>
                  <a:srgbClr val="222222"/>
                </a:solidFill>
                <a:effectLst/>
                <a:highlight>
                  <a:srgbClr val="FFFFFF"/>
                </a:highlight>
                <a:latin typeface="Arial" panose="020B0604020202020204" pitchFamily="34" charset="0"/>
              </a:rPr>
              <a:t> 32 (2019).</a:t>
            </a:r>
          </a:p>
          <a:p>
            <a:pPr marL="457200" indent="-457200">
              <a:spcAft>
                <a:spcPts val="600"/>
              </a:spcAft>
              <a:buFont typeface="+mj-lt"/>
              <a:buAutoNum type="arabicPeriod"/>
            </a:pPr>
            <a:r>
              <a:rPr lang="en-US" sz="1400" b="0" i="0" dirty="0">
                <a:solidFill>
                  <a:srgbClr val="222222"/>
                </a:solidFill>
                <a:effectLst/>
                <a:highlight>
                  <a:srgbClr val="FFFFFF"/>
                </a:highlight>
                <a:latin typeface="Arial" panose="020B0604020202020204" pitchFamily="34" charset="0"/>
              </a:rPr>
              <a:t>Belkin, M., et al. "Reconciling modern machine learning practice and the bias-variance trade-off, </a:t>
            </a:r>
            <a:r>
              <a:rPr lang="en-US" sz="1400" b="0" i="0" dirty="0" err="1">
                <a:solidFill>
                  <a:srgbClr val="222222"/>
                </a:solidFill>
                <a:effectLst/>
                <a:highlight>
                  <a:srgbClr val="FFFFFF"/>
                </a:highlight>
                <a:latin typeface="Arial" panose="020B0604020202020204" pitchFamily="34" charset="0"/>
              </a:rPr>
              <a:t>arXiv</a:t>
            </a:r>
            <a:r>
              <a:rPr lang="en-US" sz="1400" b="0" i="0" dirty="0">
                <a:solidFill>
                  <a:srgbClr val="222222"/>
                </a:solidFill>
                <a:effectLst/>
                <a:highlight>
                  <a:srgbClr val="FFFFFF"/>
                </a:highlight>
                <a:latin typeface="Arial" panose="020B0604020202020204" pitchFamily="34" charset="0"/>
              </a:rPr>
              <a:t>." </a:t>
            </a:r>
            <a:r>
              <a:rPr lang="en-US" sz="1400" b="0" i="1" dirty="0" err="1">
                <a:solidFill>
                  <a:srgbClr val="222222"/>
                </a:solidFill>
                <a:effectLst/>
                <a:highlight>
                  <a:srgbClr val="FFFFFF"/>
                </a:highlight>
                <a:latin typeface="Arial" panose="020B0604020202020204" pitchFamily="34" charset="0"/>
              </a:rPr>
              <a:t>arXiv</a:t>
            </a:r>
            <a:r>
              <a:rPr lang="en-US" sz="1400" b="0" i="1" dirty="0">
                <a:solidFill>
                  <a:srgbClr val="222222"/>
                </a:solidFill>
                <a:effectLst/>
                <a:highlight>
                  <a:srgbClr val="FFFFFF"/>
                </a:highlight>
                <a:latin typeface="Arial" panose="020B0604020202020204" pitchFamily="34" charset="0"/>
              </a:rPr>
              <a:t> preprint arXiv:1812.11118</a:t>
            </a:r>
            <a:r>
              <a:rPr lang="en-US" sz="1400" b="0" i="0" dirty="0">
                <a:solidFill>
                  <a:srgbClr val="222222"/>
                </a:solidFill>
                <a:effectLst/>
                <a:highlight>
                  <a:srgbClr val="FFFFFF"/>
                </a:highlight>
                <a:latin typeface="Arial" panose="020B0604020202020204" pitchFamily="34" charset="0"/>
              </a:rPr>
              <a:t> 10 (2019).</a:t>
            </a:r>
            <a:endParaRPr lang="en-US" sz="1400" dirty="0">
              <a:solidFill>
                <a:srgbClr val="222222"/>
              </a:solidFill>
              <a:highlight>
                <a:srgbClr val="FFFFFF"/>
              </a:highlight>
              <a:latin typeface="Arial" panose="020B0604020202020204" pitchFamily="34" charset="0"/>
            </a:endParaRPr>
          </a:p>
          <a:p>
            <a:pPr marL="457200" indent="-457200">
              <a:spcAft>
                <a:spcPts val="600"/>
              </a:spcAft>
              <a:buFont typeface="+mj-lt"/>
              <a:buAutoNum type="arabicPeriod"/>
            </a:pPr>
            <a:r>
              <a:rPr lang="en-US" sz="1400" b="0" i="0" dirty="0">
                <a:solidFill>
                  <a:srgbClr val="222222"/>
                </a:solidFill>
                <a:effectLst/>
                <a:highlight>
                  <a:srgbClr val="FFFFFF"/>
                </a:highlight>
                <a:latin typeface="Arial" panose="020B0604020202020204" pitchFamily="34" charset="0"/>
              </a:rPr>
              <a:t>Kaplan, Jared, et al. "Scaling laws for neural language models." </a:t>
            </a:r>
            <a:r>
              <a:rPr lang="en-US" sz="1400" b="0" i="1" dirty="0" err="1">
                <a:solidFill>
                  <a:srgbClr val="222222"/>
                </a:solidFill>
                <a:effectLst/>
                <a:highlight>
                  <a:srgbClr val="FFFFFF"/>
                </a:highlight>
                <a:latin typeface="Arial" panose="020B0604020202020204" pitchFamily="34" charset="0"/>
              </a:rPr>
              <a:t>arXiv</a:t>
            </a:r>
            <a:r>
              <a:rPr lang="en-US" sz="1400" b="0" i="1" dirty="0">
                <a:solidFill>
                  <a:srgbClr val="222222"/>
                </a:solidFill>
                <a:effectLst/>
                <a:highlight>
                  <a:srgbClr val="FFFFFF"/>
                </a:highlight>
                <a:latin typeface="Arial" panose="020B0604020202020204" pitchFamily="34" charset="0"/>
              </a:rPr>
              <a:t> preprint arXiv:2001.08361</a:t>
            </a:r>
            <a:r>
              <a:rPr lang="en-US" sz="1400" b="0" i="0" dirty="0">
                <a:solidFill>
                  <a:srgbClr val="222222"/>
                </a:solidFill>
                <a:effectLst/>
                <a:highlight>
                  <a:srgbClr val="FFFFFF"/>
                </a:highlight>
                <a:latin typeface="Arial" panose="020B0604020202020204" pitchFamily="34" charset="0"/>
              </a:rPr>
              <a:t> (2020).</a:t>
            </a:r>
            <a:endParaRPr lang="en-US" sz="2000" b="0" i="0" dirty="0">
              <a:solidFill>
                <a:srgbClr val="222222"/>
              </a:solidFill>
              <a:effectLst/>
              <a:highlight>
                <a:srgbClr val="FFFFFF"/>
              </a:highlight>
              <a:latin typeface="Arial" panose="020B0604020202020204" pitchFamily="34" charset="0"/>
            </a:endParaRPr>
          </a:p>
          <a:p>
            <a:pPr marL="457200" indent="-457200">
              <a:spcAft>
                <a:spcPts val="600"/>
              </a:spcAft>
              <a:buFont typeface="+mj-lt"/>
              <a:buAutoNum type="arabicPeriod"/>
            </a:pPr>
            <a:endParaRPr lang="en-US" altLang="zh-CN" sz="2000" dirty="0"/>
          </a:p>
        </p:txBody>
      </p:sp>
    </p:spTree>
    <p:extLst>
      <p:ext uri="{BB962C8B-B14F-4D97-AF65-F5344CB8AC3E}">
        <p14:creationId xmlns:p14="http://schemas.microsoft.com/office/powerpoint/2010/main" val="2937442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A3C61-23D9-530F-506A-E53F71CDFE0A}"/>
              </a:ext>
            </a:extLst>
          </p:cNvPr>
          <p:cNvSpPr>
            <a:spLocks noGrp="1"/>
          </p:cNvSpPr>
          <p:nvPr>
            <p:ph type="title"/>
          </p:nvPr>
        </p:nvSpPr>
        <p:spPr>
          <a:xfrm>
            <a:off x="0" y="18839"/>
            <a:ext cx="10515600" cy="1325563"/>
          </a:xfrm>
        </p:spPr>
        <p:txBody>
          <a:bodyPr/>
          <a:lstStyle/>
          <a:p>
            <a:r>
              <a:rPr lang="en-US" dirty="0"/>
              <a:t>Applications - Vision</a:t>
            </a:r>
          </a:p>
        </p:txBody>
      </p:sp>
      <p:grpSp>
        <p:nvGrpSpPr>
          <p:cNvPr id="4" name="Group 3">
            <a:extLst>
              <a:ext uri="{FF2B5EF4-FFF2-40B4-BE49-F238E27FC236}">
                <a16:creationId xmlns:a16="http://schemas.microsoft.com/office/drawing/2014/main" id="{60B5C74D-EE87-5E59-7542-F640A646229E}"/>
              </a:ext>
            </a:extLst>
          </p:cNvPr>
          <p:cNvGrpSpPr/>
          <p:nvPr/>
        </p:nvGrpSpPr>
        <p:grpSpPr>
          <a:xfrm>
            <a:off x="131135" y="1524233"/>
            <a:ext cx="6060375" cy="4809700"/>
            <a:chOff x="6095999" y="1583813"/>
            <a:chExt cx="6060375" cy="4809700"/>
          </a:xfrm>
        </p:grpSpPr>
        <p:sp>
          <p:nvSpPr>
            <p:cNvPr id="5" name="TextBox 4">
              <a:extLst>
                <a:ext uri="{FF2B5EF4-FFF2-40B4-BE49-F238E27FC236}">
                  <a16:creationId xmlns:a16="http://schemas.microsoft.com/office/drawing/2014/main" id="{243736AC-3CAB-ED2E-CCE0-5B79FC580141}"/>
                </a:ext>
              </a:extLst>
            </p:cNvPr>
            <p:cNvSpPr txBox="1"/>
            <p:nvPr/>
          </p:nvSpPr>
          <p:spPr>
            <a:xfrm>
              <a:off x="6291943" y="5002315"/>
              <a:ext cx="5410200" cy="400110"/>
            </a:xfrm>
            <a:prstGeom prst="rect">
              <a:avLst/>
            </a:prstGeom>
            <a:noFill/>
          </p:spPr>
          <p:txBody>
            <a:bodyPr wrap="square" rtlCol="0">
              <a:spAutoFit/>
            </a:bodyPr>
            <a:lstStyle/>
            <a:p>
              <a:r>
                <a:rPr lang="en-US" sz="2000" b="1" dirty="0">
                  <a:latin typeface="+mj-lt"/>
                </a:rPr>
                <a:t>Disease Detection in Healthcare and Medicine </a:t>
              </a:r>
            </a:p>
          </p:txBody>
        </p:sp>
        <p:sp>
          <p:nvSpPr>
            <p:cNvPr id="6" name="TextBox 5">
              <a:extLst>
                <a:ext uri="{FF2B5EF4-FFF2-40B4-BE49-F238E27FC236}">
                  <a16:creationId xmlns:a16="http://schemas.microsoft.com/office/drawing/2014/main" id="{EE201041-407C-066C-B283-961152C792B9}"/>
                </a:ext>
              </a:extLst>
            </p:cNvPr>
            <p:cNvSpPr txBox="1"/>
            <p:nvPr/>
          </p:nvSpPr>
          <p:spPr>
            <a:xfrm>
              <a:off x="6291944" y="5444203"/>
              <a:ext cx="5627914" cy="830997"/>
            </a:xfrm>
            <a:prstGeom prst="rect">
              <a:avLst/>
            </a:prstGeom>
            <a:noFill/>
          </p:spPr>
          <p:txBody>
            <a:bodyPr wrap="square" rtlCol="0">
              <a:spAutoFit/>
            </a:bodyPr>
            <a:lstStyle/>
            <a:p>
              <a:r>
                <a:rPr lang="en-US" sz="1600" dirty="0"/>
                <a:t>Deep learning can be utilized for early and more accurate detection of diseases like cancer, Alzheimer's, and heart diseases through image analysis.</a:t>
              </a:r>
            </a:p>
          </p:txBody>
        </p:sp>
        <p:pic>
          <p:nvPicPr>
            <p:cNvPr id="7" name="Picture 4" descr="Mass General, Brigham and Women's to apply deep learning to medical records  and images | Healthcare IT News">
              <a:extLst>
                <a:ext uri="{FF2B5EF4-FFF2-40B4-BE49-F238E27FC236}">
                  <a16:creationId xmlns:a16="http://schemas.microsoft.com/office/drawing/2014/main" id="{B04BBF39-AE18-D11A-BB54-31F0023170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8548" y="1806310"/>
              <a:ext cx="5448951" cy="3061208"/>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a:extLst>
                <a:ext uri="{FF2B5EF4-FFF2-40B4-BE49-F238E27FC236}">
                  <a16:creationId xmlns:a16="http://schemas.microsoft.com/office/drawing/2014/main" id="{0BF5142B-A7B1-A2D8-2D47-2E451F6DA7A3}"/>
                </a:ext>
              </a:extLst>
            </p:cNvPr>
            <p:cNvSpPr/>
            <p:nvPr/>
          </p:nvSpPr>
          <p:spPr>
            <a:xfrm>
              <a:off x="6095999" y="1583813"/>
              <a:ext cx="6060375" cy="4809700"/>
            </a:xfrm>
            <a:prstGeom prst="roundRect">
              <a:avLst/>
            </a:prstGeom>
            <a:noFill/>
            <a:ln w="571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DAB1EB18-D611-2FDB-98F6-4F9C5B9B83EF}"/>
              </a:ext>
            </a:extLst>
          </p:cNvPr>
          <p:cNvPicPr>
            <a:picLocks noChangeAspect="1"/>
          </p:cNvPicPr>
          <p:nvPr/>
        </p:nvPicPr>
        <p:blipFill>
          <a:blip r:embed="rId3"/>
          <a:stretch>
            <a:fillRect/>
          </a:stretch>
        </p:blipFill>
        <p:spPr>
          <a:xfrm>
            <a:off x="6842577" y="1365291"/>
            <a:ext cx="4800896" cy="5127584"/>
          </a:xfrm>
          <a:prstGeom prst="rect">
            <a:avLst/>
          </a:prstGeom>
        </p:spPr>
      </p:pic>
      <p:sp>
        <p:nvSpPr>
          <p:cNvPr id="11" name="TextBox 10">
            <a:extLst>
              <a:ext uri="{FF2B5EF4-FFF2-40B4-BE49-F238E27FC236}">
                <a16:creationId xmlns:a16="http://schemas.microsoft.com/office/drawing/2014/main" id="{5845B9CD-8618-FC36-3DA3-B28CBACDD666}"/>
              </a:ext>
            </a:extLst>
          </p:cNvPr>
          <p:cNvSpPr txBox="1"/>
          <p:nvPr/>
        </p:nvSpPr>
        <p:spPr>
          <a:xfrm>
            <a:off x="7321732" y="965181"/>
            <a:ext cx="3842585" cy="400110"/>
          </a:xfrm>
          <a:prstGeom prst="rect">
            <a:avLst/>
          </a:prstGeom>
          <a:noFill/>
        </p:spPr>
        <p:txBody>
          <a:bodyPr wrap="square" rtlCol="0">
            <a:spAutoFit/>
          </a:bodyPr>
          <a:lstStyle/>
          <a:p>
            <a:r>
              <a:rPr lang="en-US" sz="2000" b="1" dirty="0">
                <a:latin typeface="+mj-lt"/>
              </a:rPr>
              <a:t>High quality image generalization</a:t>
            </a:r>
          </a:p>
        </p:txBody>
      </p:sp>
    </p:spTree>
    <p:extLst>
      <p:ext uri="{BB962C8B-B14F-4D97-AF65-F5344CB8AC3E}">
        <p14:creationId xmlns:p14="http://schemas.microsoft.com/office/powerpoint/2010/main" val="7077267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65158-D33A-C0FE-661A-A656855B4E60}"/>
              </a:ext>
            </a:extLst>
          </p:cNvPr>
          <p:cNvSpPr>
            <a:spLocks noGrp="1"/>
          </p:cNvSpPr>
          <p:nvPr>
            <p:ph type="title"/>
          </p:nvPr>
        </p:nvSpPr>
        <p:spPr>
          <a:xfrm>
            <a:off x="838200" y="365125"/>
            <a:ext cx="10515600" cy="1325563"/>
          </a:xfrm>
        </p:spPr>
        <p:txBody>
          <a:bodyPr/>
          <a:lstStyle/>
          <a:p>
            <a:r>
              <a:rPr lang="en-US" dirty="0"/>
              <a:t>Class Schedule</a:t>
            </a:r>
          </a:p>
        </p:txBody>
      </p:sp>
      <p:sp>
        <p:nvSpPr>
          <p:cNvPr id="5" name="TextBox 4">
            <a:extLst>
              <a:ext uri="{FF2B5EF4-FFF2-40B4-BE49-F238E27FC236}">
                <a16:creationId xmlns:a16="http://schemas.microsoft.com/office/drawing/2014/main" id="{BAB2776A-78EB-DB2E-EE8D-E2433F60F431}"/>
              </a:ext>
            </a:extLst>
          </p:cNvPr>
          <p:cNvSpPr txBox="1"/>
          <p:nvPr/>
        </p:nvSpPr>
        <p:spPr>
          <a:xfrm>
            <a:off x="877956" y="1571512"/>
            <a:ext cx="9087678" cy="3697359"/>
          </a:xfrm>
          <a:prstGeom prst="rect">
            <a:avLst/>
          </a:prstGeom>
          <a:noFill/>
        </p:spPr>
        <p:txBody>
          <a:bodyPr wrap="square">
            <a:spAutoFit/>
          </a:bodyPr>
          <a:lstStyle/>
          <a:p>
            <a:pPr>
              <a:lnSpc>
                <a:spcPct val="130000"/>
              </a:lnSpc>
            </a:pPr>
            <a:r>
              <a:rPr lang="en-US" sz="2800" b="1" dirty="0">
                <a:effectLst/>
                <a:latin typeface="Calibri" panose="020F0502020204030204" pitchFamily="34" charset="0"/>
                <a:ea typeface="DengXian" panose="02010600030101010101" pitchFamily="2" charset="-122"/>
                <a:cs typeface="Times New Roman" panose="02020603050405020304" pitchFamily="18" charset="0"/>
              </a:rPr>
              <a:t>Moring Session</a:t>
            </a:r>
          </a:p>
          <a:p>
            <a:pPr marL="457200" indent="-457200">
              <a:lnSpc>
                <a:spcPct val="130000"/>
              </a:lnSpc>
              <a:buFont typeface="+mj-lt"/>
              <a:buAutoNum type="arabicPeriod"/>
            </a:pPr>
            <a:r>
              <a:rPr lang="en-US" sz="1800" b="1" dirty="0">
                <a:effectLst/>
                <a:latin typeface="Calibri" panose="020F0502020204030204" pitchFamily="34" charset="0"/>
                <a:ea typeface="DengXian" panose="02010600030101010101" pitchFamily="2" charset="-122"/>
                <a:cs typeface="Times New Roman" panose="02020603050405020304" pitchFamily="18" charset="0"/>
              </a:rPr>
              <a:t>Introduction to Deep Learning</a:t>
            </a:r>
            <a:r>
              <a:rPr lang="en-US" dirty="0">
                <a:effectLst/>
              </a:rPr>
              <a:t> (</a:t>
            </a:r>
            <a:r>
              <a:rPr lang="en-US" dirty="0" err="1">
                <a:effectLst/>
              </a:rPr>
              <a:t>Hongtu</a:t>
            </a:r>
            <a:r>
              <a:rPr lang="en-US" dirty="0">
                <a:effectLst/>
              </a:rPr>
              <a:t> Zhu)</a:t>
            </a:r>
          </a:p>
          <a:p>
            <a:pPr marL="457200" indent="-457200">
              <a:lnSpc>
                <a:spcPct val="130000"/>
              </a:lnSpc>
              <a:buFont typeface="+mj-lt"/>
              <a:buAutoNum type="arabicPeriod"/>
            </a:pPr>
            <a:r>
              <a:rPr lang="en-US" sz="1800" b="1" dirty="0">
                <a:effectLst/>
                <a:latin typeface="Calibri" panose="020F0502020204030204" pitchFamily="34" charset="0"/>
                <a:ea typeface="DengXian" panose="02010600030101010101" pitchFamily="2" charset="-122"/>
                <a:cs typeface="Times New Roman" panose="02020603050405020304" pitchFamily="18" charset="0"/>
              </a:rPr>
              <a:t>Introduction to Deep Learning Packages/resources</a:t>
            </a:r>
            <a:r>
              <a:rPr lang="en-US" dirty="0">
                <a:effectLst/>
              </a:rPr>
              <a:t> (</a:t>
            </a:r>
            <a:r>
              <a:rPr lang="en-US" dirty="0" err="1">
                <a:effectLst/>
              </a:rPr>
              <a:t>Runpeng</a:t>
            </a:r>
            <a:r>
              <a:rPr lang="en-US" dirty="0">
                <a:effectLst/>
              </a:rPr>
              <a:t> Dai)</a:t>
            </a:r>
          </a:p>
          <a:p>
            <a:pPr marL="457200" indent="-457200">
              <a:lnSpc>
                <a:spcPct val="130000"/>
              </a:lnSpc>
              <a:buFont typeface="+mj-lt"/>
              <a:buAutoNum type="arabicPeriod"/>
            </a:pPr>
            <a:r>
              <a:rPr lang="en-US" sz="1800" b="1" dirty="0">
                <a:effectLst/>
                <a:latin typeface="Calibri" panose="020F0502020204030204" pitchFamily="34" charset="0"/>
                <a:ea typeface="DengXian" panose="02010600030101010101" pitchFamily="2" charset="-122"/>
                <a:cs typeface="Times New Roman" panose="02020603050405020304" pitchFamily="18" charset="0"/>
              </a:rPr>
              <a:t>Deep Generative Models</a:t>
            </a:r>
            <a:r>
              <a:rPr lang="en-US" dirty="0">
                <a:effectLst/>
              </a:rPr>
              <a:t> (Xiao Wang)</a:t>
            </a:r>
          </a:p>
          <a:p>
            <a:pPr>
              <a:lnSpc>
                <a:spcPct val="130000"/>
              </a:lnSpc>
            </a:pPr>
            <a:endParaRPr lang="en-US" dirty="0">
              <a:effectLst/>
            </a:endParaRPr>
          </a:p>
          <a:p>
            <a:pPr>
              <a:lnSpc>
                <a:spcPct val="130000"/>
              </a:lnSpc>
            </a:pPr>
            <a:r>
              <a:rPr lang="en-US" sz="2800" b="1" dirty="0">
                <a:effectLst/>
                <a:latin typeface="Calibri" panose="020F0502020204030204" pitchFamily="34" charset="0"/>
                <a:ea typeface="DengXian" panose="02010600030101010101" pitchFamily="2" charset="-122"/>
                <a:cs typeface="Times New Roman" panose="02020603050405020304" pitchFamily="18" charset="0"/>
              </a:rPr>
              <a:t>Afternoon Session</a:t>
            </a:r>
            <a:endParaRPr lang="en-US" dirty="0">
              <a:effectLst/>
            </a:endParaRPr>
          </a:p>
          <a:p>
            <a:pPr marL="457200" indent="-457200">
              <a:lnSpc>
                <a:spcPct val="130000"/>
              </a:lnSpc>
              <a:buFont typeface="+mj-lt"/>
              <a:buAutoNum type="arabicPeriod"/>
            </a:pPr>
            <a:r>
              <a:rPr lang="en-US" sz="1800" b="1" dirty="0">
                <a:effectLst/>
                <a:latin typeface="Calibri" panose="020F0502020204030204" pitchFamily="34" charset="0"/>
                <a:ea typeface="DengXian" panose="02010600030101010101" pitchFamily="2" charset="-122"/>
                <a:cs typeface="Times New Roman" panose="02020603050405020304" pitchFamily="18" charset="0"/>
              </a:rPr>
              <a:t>Transformer and self-supervised learning</a:t>
            </a:r>
            <a:r>
              <a:rPr lang="en-US" dirty="0">
                <a:effectLst/>
              </a:rPr>
              <a:t> (Xiao Wang)</a:t>
            </a:r>
          </a:p>
          <a:p>
            <a:pPr marL="457200" indent="-457200">
              <a:lnSpc>
                <a:spcPct val="130000"/>
              </a:lnSpc>
              <a:buFont typeface="+mj-lt"/>
              <a:buAutoNum type="arabicPeriod"/>
            </a:pPr>
            <a:r>
              <a:rPr lang="en-US" sz="1800" b="1" dirty="0">
                <a:effectLst/>
                <a:latin typeface="Calibri" panose="020F0502020204030204" pitchFamily="34" charset="0"/>
                <a:ea typeface="DengXian" panose="02010600030101010101" pitchFamily="2" charset="-122"/>
                <a:cs typeface="Times New Roman" panose="02020603050405020304" pitchFamily="18" charset="0"/>
              </a:rPr>
              <a:t>Survival Analysis with Deep Learning and Deep Quantile Regression</a:t>
            </a:r>
            <a:r>
              <a:rPr lang="en-US" dirty="0">
                <a:effectLst/>
              </a:rPr>
              <a:t> </a:t>
            </a:r>
            <a:r>
              <a:rPr lang="en-US" dirty="0"/>
              <a:t>(</a:t>
            </a:r>
            <a:r>
              <a:rPr lang="en-US" dirty="0" err="1"/>
              <a:t>Hongtu</a:t>
            </a:r>
            <a:r>
              <a:rPr lang="en-US" dirty="0"/>
              <a:t> Zhu)</a:t>
            </a:r>
          </a:p>
          <a:p>
            <a:pPr marL="457200" indent="-457200">
              <a:lnSpc>
                <a:spcPct val="130000"/>
              </a:lnSpc>
              <a:buFont typeface="+mj-lt"/>
              <a:buAutoNum type="arabicPeriod"/>
            </a:pPr>
            <a:r>
              <a:rPr lang="en-US" sz="1800" b="1" dirty="0">
                <a:effectLst/>
                <a:latin typeface="Calibri" panose="020F0502020204030204" pitchFamily="34" charset="0"/>
                <a:ea typeface="DengXian" panose="02010600030101010101" pitchFamily="2" charset="-122"/>
                <a:cs typeface="Times New Roman" panose="02020603050405020304" pitchFamily="18" charset="0"/>
              </a:rPr>
              <a:t>Time Series and Spatial-Temporal Data Modeling</a:t>
            </a:r>
            <a:r>
              <a:rPr lang="en-US" dirty="0">
                <a:effectLst/>
              </a:rPr>
              <a:t> (</a:t>
            </a:r>
            <a:r>
              <a:rPr lang="en-US" dirty="0" err="1">
                <a:effectLst/>
              </a:rPr>
              <a:t>Runpeng</a:t>
            </a:r>
            <a:r>
              <a:rPr lang="en-US" dirty="0">
                <a:effectLst/>
              </a:rPr>
              <a:t> Dai)</a:t>
            </a:r>
            <a:endParaRPr lang="en-US"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7927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9B4A2-0A4B-9856-AB79-6B8B82413E7A}"/>
              </a:ext>
            </a:extLst>
          </p:cNvPr>
          <p:cNvSpPr>
            <a:spLocks noGrp="1"/>
          </p:cNvSpPr>
          <p:nvPr>
            <p:ph type="title"/>
          </p:nvPr>
        </p:nvSpPr>
        <p:spPr>
          <a:xfrm>
            <a:off x="838200" y="365125"/>
            <a:ext cx="10515600" cy="1325563"/>
          </a:xfrm>
        </p:spPr>
        <p:txBody>
          <a:bodyPr/>
          <a:lstStyle/>
          <a:p>
            <a:r>
              <a:rPr lang="en-US" altLang="zh-CN" dirty="0"/>
              <a:t>How</a:t>
            </a:r>
            <a:r>
              <a:rPr lang="zh-CN" altLang="en-US" dirty="0"/>
              <a:t> </a:t>
            </a:r>
            <a:r>
              <a:rPr lang="en-US" altLang="zh-CN" dirty="0"/>
              <a:t>to</a:t>
            </a:r>
            <a:r>
              <a:rPr lang="zh-CN" altLang="en-US" dirty="0"/>
              <a:t> </a:t>
            </a:r>
            <a:r>
              <a:rPr lang="en-US" altLang="zh-CN" dirty="0"/>
              <a:t>succeed</a:t>
            </a:r>
            <a:r>
              <a:rPr lang="zh-CN" altLang="en-US" dirty="0"/>
              <a:t> </a:t>
            </a:r>
            <a:r>
              <a:rPr lang="en-US" altLang="zh-CN" dirty="0"/>
              <a:t>in</a:t>
            </a:r>
            <a:r>
              <a:rPr lang="zh-CN" altLang="en-US" dirty="0"/>
              <a:t> </a:t>
            </a:r>
            <a:r>
              <a:rPr lang="en-US" altLang="zh-CN" dirty="0"/>
              <a:t>this</a:t>
            </a:r>
            <a:r>
              <a:rPr lang="zh-CN" altLang="en-US" dirty="0"/>
              <a:t> </a:t>
            </a:r>
            <a:r>
              <a:rPr lang="en-US" altLang="zh-CN" dirty="0"/>
              <a:t>course?</a:t>
            </a:r>
            <a:endParaRPr lang="en-US" dirty="0"/>
          </a:p>
        </p:txBody>
      </p:sp>
      <p:pic>
        <p:nvPicPr>
          <p:cNvPr id="11266" name="Picture 2" descr="ML-E6: What exactly are PyTorch, PySpark, Keras, TensorFlow, HuggingFace &amp;  LangChain? | by Paul Pallaghy, PhD | Medium">
            <a:extLst>
              <a:ext uri="{FF2B5EF4-FFF2-40B4-BE49-F238E27FC236}">
                <a16:creationId xmlns:a16="http://schemas.microsoft.com/office/drawing/2014/main" id="{59AF92E3-9998-0219-DF45-6F4A31B457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996" y="1582202"/>
            <a:ext cx="2428208" cy="2281396"/>
          </a:xfrm>
          <a:prstGeom prst="ellipse">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A01BD1D-8ECE-D976-2233-468724E8390D}"/>
              </a:ext>
            </a:extLst>
          </p:cNvPr>
          <p:cNvSpPr txBox="1"/>
          <p:nvPr/>
        </p:nvSpPr>
        <p:spPr>
          <a:xfrm>
            <a:off x="833358" y="3876353"/>
            <a:ext cx="1258678"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Practice</a:t>
            </a:r>
            <a:endParaRPr lang="en-US" sz="2400" b="1" dirty="0">
              <a:latin typeface="Times New Roman" panose="02020603050405020304" pitchFamily="18" charset="0"/>
              <a:cs typeface="Times New Roman" panose="02020603050405020304" pitchFamily="18" charset="0"/>
            </a:endParaRPr>
          </a:p>
        </p:txBody>
      </p:sp>
      <p:pic>
        <p:nvPicPr>
          <p:cNvPr id="11268" name="Picture 4">
            <a:extLst>
              <a:ext uri="{FF2B5EF4-FFF2-40B4-BE49-F238E27FC236}">
                <a16:creationId xmlns:a16="http://schemas.microsoft.com/office/drawing/2014/main" id="{BF726E77-4AA8-AD11-EDB2-782AA0277D46}"/>
              </a:ext>
            </a:extLst>
          </p:cNvPr>
          <p:cNvPicPr>
            <a:picLocks noChangeArrowheads="1"/>
          </p:cNvPicPr>
          <p:nvPr/>
        </p:nvPicPr>
        <p:blipFill>
          <a:blip r:embed="rId3"/>
          <a:srcRect/>
          <a:stretch/>
        </p:blipFill>
        <p:spPr bwMode="auto">
          <a:xfrm>
            <a:off x="3475714" y="1539863"/>
            <a:ext cx="5061129" cy="3260456"/>
          </a:xfrm>
          <a:prstGeom prst="ellipse">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01006098-DF61-41CB-7E98-792704886243}"/>
              </a:ext>
            </a:extLst>
          </p:cNvPr>
          <p:cNvSpPr txBox="1"/>
          <p:nvPr/>
        </p:nvSpPr>
        <p:spPr>
          <a:xfrm>
            <a:off x="5426754" y="4833535"/>
            <a:ext cx="122104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Explore</a:t>
            </a:r>
            <a:endParaRPr lang="en-US" sz="2400" b="1" dirty="0">
              <a:latin typeface="Times New Roman" panose="02020603050405020304" pitchFamily="18" charset="0"/>
              <a:cs typeface="Times New Roman" panose="02020603050405020304" pitchFamily="18" charset="0"/>
            </a:endParaRPr>
          </a:p>
        </p:txBody>
      </p:sp>
      <p:pic>
        <p:nvPicPr>
          <p:cNvPr id="11270" name="Picture 6">
            <a:extLst>
              <a:ext uri="{FF2B5EF4-FFF2-40B4-BE49-F238E27FC236}">
                <a16:creationId xmlns:a16="http://schemas.microsoft.com/office/drawing/2014/main" id="{29D667B2-9582-9B42-E1DC-10E8DC383C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2036" y="4305433"/>
            <a:ext cx="2033400" cy="2103517"/>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7 Best Practices for Data Visualization - The New Stack">
            <a:extLst>
              <a:ext uri="{FF2B5EF4-FFF2-40B4-BE49-F238E27FC236}">
                <a16:creationId xmlns:a16="http://schemas.microsoft.com/office/drawing/2014/main" id="{95EED82A-8F7D-EEEB-AD64-F24696EE207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16" t="3617" r="60172" b="35579"/>
          <a:stretch/>
        </p:blipFill>
        <p:spPr bwMode="auto">
          <a:xfrm>
            <a:off x="8453200" y="170479"/>
            <a:ext cx="3768177" cy="3429000"/>
          </a:xfrm>
          <a:prstGeom prst="teardrop">
            <a:avLst/>
          </a:prstGeom>
          <a:noFill/>
          <a:extLst>
            <a:ext uri="{909E8E84-426E-40DD-AFC4-6F175D3DCCD1}">
              <a14:hiddenFill xmlns:a14="http://schemas.microsoft.com/office/drawing/2010/main">
                <a:solidFill>
                  <a:srgbClr val="FFFFFF"/>
                </a:solidFill>
              </a14:hiddenFill>
            </a:ext>
          </a:extLst>
        </p:spPr>
      </p:pic>
      <p:pic>
        <p:nvPicPr>
          <p:cNvPr id="11274" name="Picture 10" descr="The Art of Asking Questions">
            <a:extLst>
              <a:ext uri="{FF2B5EF4-FFF2-40B4-BE49-F238E27FC236}">
                <a16:creationId xmlns:a16="http://schemas.microsoft.com/office/drawing/2014/main" id="{80BC1964-5DFE-9237-F5A3-DB3144315B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08723" y="4502026"/>
            <a:ext cx="3371769" cy="196891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042BBCD3-8876-DB99-6ED4-E5D45AAD3FFC}"/>
              </a:ext>
            </a:extLst>
          </p:cNvPr>
          <p:cNvSpPr txBox="1"/>
          <p:nvPr/>
        </p:nvSpPr>
        <p:spPr>
          <a:xfrm>
            <a:off x="9898333" y="3572412"/>
            <a:ext cx="1369093"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Visualize</a:t>
            </a:r>
            <a:endParaRPr lang="en-US" sz="2400" b="1"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E4183C2A-B2F7-85D3-BAFC-EAEA0FB94A57}"/>
              </a:ext>
            </a:extLst>
          </p:cNvPr>
          <p:cNvSpPr txBox="1"/>
          <p:nvPr/>
        </p:nvSpPr>
        <p:spPr>
          <a:xfrm>
            <a:off x="7837613" y="5744224"/>
            <a:ext cx="69923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Ask</a:t>
            </a:r>
            <a:endParaRPr lang="en-US" sz="2400" b="1"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B86F8917-506A-6E59-1AD1-81456AE33EBC}"/>
              </a:ext>
            </a:extLst>
          </p:cNvPr>
          <p:cNvSpPr txBox="1"/>
          <p:nvPr/>
        </p:nvSpPr>
        <p:spPr>
          <a:xfrm>
            <a:off x="882249" y="5357191"/>
            <a:ext cx="1160895"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Discuss</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4121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B58DE-EF02-A2D0-B197-16F59BB890B8}"/>
              </a:ext>
            </a:extLst>
          </p:cNvPr>
          <p:cNvSpPr>
            <a:spLocks noGrp="1"/>
          </p:cNvSpPr>
          <p:nvPr>
            <p:ph type="title"/>
          </p:nvPr>
        </p:nvSpPr>
        <p:spPr>
          <a:xfrm>
            <a:off x="0" y="30694"/>
            <a:ext cx="10515600" cy="1325563"/>
          </a:xfrm>
        </p:spPr>
        <p:txBody>
          <a:bodyPr/>
          <a:lstStyle/>
          <a:p>
            <a:r>
              <a:rPr lang="en-US" dirty="0"/>
              <a:t>Application - Language</a:t>
            </a:r>
          </a:p>
        </p:txBody>
      </p:sp>
      <p:grpSp>
        <p:nvGrpSpPr>
          <p:cNvPr id="4" name="Group 3">
            <a:extLst>
              <a:ext uri="{FF2B5EF4-FFF2-40B4-BE49-F238E27FC236}">
                <a16:creationId xmlns:a16="http://schemas.microsoft.com/office/drawing/2014/main" id="{0632E499-59EB-6524-DB23-4C9B14667B35}"/>
              </a:ext>
            </a:extLst>
          </p:cNvPr>
          <p:cNvGrpSpPr/>
          <p:nvPr/>
        </p:nvGrpSpPr>
        <p:grpSpPr>
          <a:xfrm>
            <a:off x="609600" y="1513092"/>
            <a:ext cx="10972800" cy="4608047"/>
            <a:chOff x="838200" y="1516908"/>
            <a:chExt cx="10972800" cy="4608047"/>
          </a:xfrm>
        </p:grpSpPr>
        <p:sp>
          <p:nvSpPr>
            <p:cNvPr id="5" name="TextBox 4">
              <a:extLst>
                <a:ext uri="{FF2B5EF4-FFF2-40B4-BE49-F238E27FC236}">
                  <a16:creationId xmlns:a16="http://schemas.microsoft.com/office/drawing/2014/main" id="{D708AB4B-9961-245B-D054-3A0B25820484}"/>
                </a:ext>
              </a:extLst>
            </p:cNvPr>
            <p:cNvSpPr txBox="1"/>
            <p:nvPr/>
          </p:nvSpPr>
          <p:spPr>
            <a:xfrm>
              <a:off x="838200" y="1516908"/>
              <a:ext cx="5791009" cy="400110"/>
            </a:xfrm>
            <a:prstGeom prst="rect">
              <a:avLst/>
            </a:prstGeom>
            <a:noFill/>
          </p:spPr>
          <p:txBody>
            <a:bodyPr wrap="none" rtlCol="0">
              <a:spAutoFit/>
            </a:bodyPr>
            <a:lstStyle/>
            <a:p>
              <a:r>
                <a:rPr lang="en-US" sz="2000" b="1" dirty="0">
                  <a:latin typeface="+mj-lt"/>
                </a:rPr>
                <a:t>Language Translation in Natural Language Processing</a:t>
              </a:r>
            </a:p>
          </p:txBody>
        </p:sp>
        <p:grpSp>
          <p:nvGrpSpPr>
            <p:cNvPr id="6" name="Group 5">
              <a:extLst>
                <a:ext uri="{FF2B5EF4-FFF2-40B4-BE49-F238E27FC236}">
                  <a16:creationId xmlns:a16="http://schemas.microsoft.com/office/drawing/2014/main" id="{4B48BC0C-588B-669F-AEC3-1F039A5B5EB0}"/>
                </a:ext>
              </a:extLst>
            </p:cNvPr>
            <p:cNvGrpSpPr/>
            <p:nvPr/>
          </p:nvGrpSpPr>
          <p:grpSpPr>
            <a:xfrm>
              <a:off x="838200" y="2689683"/>
              <a:ext cx="10972800" cy="3435272"/>
              <a:chOff x="838200" y="2036537"/>
              <a:chExt cx="10972800" cy="3435272"/>
            </a:xfrm>
          </p:grpSpPr>
          <p:pic>
            <p:nvPicPr>
              <p:cNvPr id="8" name="Picture 7">
                <a:extLst>
                  <a:ext uri="{FF2B5EF4-FFF2-40B4-BE49-F238E27FC236}">
                    <a16:creationId xmlns:a16="http://schemas.microsoft.com/office/drawing/2014/main" id="{F07E82BC-E253-82A6-B0F4-56D6F1ADDF1B}"/>
                  </a:ext>
                </a:extLst>
              </p:cNvPr>
              <p:cNvPicPr>
                <a:picLocks noChangeAspect="1"/>
              </p:cNvPicPr>
              <p:nvPr/>
            </p:nvPicPr>
            <p:blipFill>
              <a:blip r:embed="rId2"/>
              <a:stretch>
                <a:fillRect/>
              </a:stretch>
            </p:blipFill>
            <p:spPr>
              <a:xfrm>
                <a:off x="838200" y="2036537"/>
                <a:ext cx="5608325" cy="3435272"/>
              </a:xfrm>
              <a:prstGeom prst="rect">
                <a:avLst/>
              </a:prstGeom>
            </p:spPr>
          </p:pic>
          <p:pic>
            <p:nvPicPr>
              <p:cNvPr id="9" name="Picture 8">
                <a:extLst>
                  <a:ext uri="{FF2B5EF4-FFF2-40B4-BE49-F238E27FC236}">
                    <a16:creationId xmlns:a16="http://schemas.microsoft.com/office/drawing/2014/main" id="{5BB118F1-A56C-9B4C-AEB1-498180A0652E}"/>
                  </a:ext>
                </a:extLst>
              </p:cNvPr>
              <p:cNvPicPr>
                <a:picLocks noChangeAspect="1"/>
              </p:cNvPicPr>
              <p:nvPr/>
            </p:nvPicPr>
            <p:blipFill>
              <a:blip r:embed="rId3"/>
              <a:stretch>
                <a:fillRect/>
              </a:stretch>
            </p:blipFill>
            <p:spPr>
              <a:xfrm>
                <a:off x="6814457" y="2036537"/>
                <a:ext cx="4996543" cy="2549761"/>
              </a:xfrm>
              <a:prstGeom prst="rect">
                <a:avLst/>
              </a:prstGeom>
            </p:spPr>
          </p:pic>
          <p:cxnSp>
            <p:nvCxnSpPr>
              <p:cNvPr id="10" name="Straight Arrow Connector 9">
                <a:extLst>
                  <a:ext uri="{FF2B5EF4-FFF2-40B4-BE49-F238E27FC236}">
                    <a16:creationId xmlns:a16="http://schemas.microsoft.com/office/drawing/2014/main" id="{41C56C99-E79C-B8F8-DEC9-33F343EC676D}"/>
                  </a:ext>
                </a:extLst>
              </p:cNvPr>
              <p:cNvCxnSpPr>
                <a:endCxn id="9" idx="1"/>
              </p:cNvCxnSpPr>
              <p:nvPr/>
            </p:nvCxnSpPr>
            <p:spPr>
              <a:xfrm>
                <a:off x="6446525" y="3311417"/>
                <a:ext cx="367932" cy="1"/>
              </a:xfrm>
              <a:prstGeom prst="straightConnector1">
                <a:avLst/>
              </a:prstGeom>
              <a:ln w="38100">
                <a:solidFill>
                  <a:srgbClr val="4B9CD3"/>
                </a:solidFill>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6EA2FDAF-2655-AE8C-3D68-45E0865110A6}"/>
                </a:ext>
              </a:extLst>
            </p:cNvPr>
            <p:cNvSpPr txBox="1"/>
            <p:nvPr/>
          </p:nvSpPr>
          <p:spPr>
            <a:xfrm>
              <a:off x="838200" y="1958796"/>
              <a:ext cx="10972800" cy="584775"/>
            </a:xfrm>
            <a:prstGeom prst="rect">
              <a:avLst/>
            </a:prstGeom>
            <a:noFill/>
          </p:spPr>
          <p:txBody>
            <a:bodyPr wrap="square" rtlCol="0">
              <a:spAutoFit/>
            </a:bodyPr>
            <a:lstStyle/>
            <a:p>
              <a:r>
                <a:rPr lang="en-US" sz="1600" dirty="0"/>
                <a:t>Deep learning enhances real-time, accurate translation of languages, as seen in tools like Google Translate. The following picture shows the translation of a webpage from English to Chinese.</a:t>
              </a:r>
            </a:p>
          </p:txBody>
        </p:sp>
      </p:grpSp>
    </p:spTree>
    <p:extLst>
      <p:ext uri="{BB962C8B-B14F-4D97-AF65-F5344CB8AC3E}">
        <p14:creationId xmlns:p14="http://schemas.microsoft.com/office/powerpoint/2010/main" val="3284825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B58DE-EF02-A2D0-B197-16F59BB890B8}"/>
              </a:ext>
            </a:extLst>
          </p:cNvPr>
          <p:cNvSpPr>
            <a:spLocks noGrp="1"/>
          </p:cNvSpPr>
          <p:nvPr>
            <p:ph type="title"/>
          </p:nvPr>
        </p:nvSpPr>
        <p:spPr>
          <a:xfrm>
            <a:off x="0" y="30694"/>
            <a:ext cx="10515600" cy="1325563"/>
          </a:xfrm>
        </p:spPr>
        <p:txBody>
          <a:bodyPr/>
          <a:lstStyle/>
          <a:p>
            <a:r>
              <a:rPr lang="en-US" dirty="0"/>
              <a:t>Application - Language</a:t>
            </a:r>
          </a:p>
        </p:txBody>
      </p:sp>
      <p:grpSp>
        <p:nvGrpSpPr>
          <p:cNvPr id="4" name="Group 3">
            <a:extLst>
              <a:ext uri="{FF2B5EF4-FFF2-40B4-BE49-F238E27FC236}">
                <a16:creationId xmlns:a16="http://schemas.microsoft.com/office/drawing/2014/main" id="{0632E499-59EB-6524-DB23-4C9B14667B35}"/>
              </a:ext>
            </a:extLst>
          </p:cNvPr>
          <p:cNvGrpSpPr/>
          <p:nvPr/>
        </p:nvGrpSpPr>
        <p:grpSpPr>
          <a:xfrm>
            <a:off x="7942521" y="2290102"/>
            <a:ext cx="3735572" cy="2277795"/>
            <a:chOff x="838200" y="279604"/>
            <a:chExt cx="10972800" cy="2738622"/>
          </a:xfrm>
        </p:grpSpPr>
        <p:sp>
          <p:nvSpPr>
            <p:cNvPr id="5" name="TextBox 4">
              <a:extLst>
                <a:ext uri="{FF2B5EF4-FFF2-40B4-BE49-F238E27FC236}">
                  <a16:creationId xmlns:a16="http://schemas.microsoft.com/office/drawing/2014/main" id="{D708AB4B-9961-245B-D054-3A0B25820484}"/>
                </a:ext>
              </a:extLst>
            </p:cNvPr>
            <p:cNvSpPr txBox="1"/>
            <p:nvPr/>
          </p:nvSpPr>
          <p:spPr>
            <a:xfrm>
              <a:off x="838200" y="279604"/>
              <a:ext cx="8526305" cy="400110"/>
            </a:xfrm>
            <a:prstGeom prst="rect">
              <a:avLst/>
            </a:prstGeom>
            <a:noFill/>
          </p:spPr>
          <p:txBody>
            <a:bodyPr wrap="square" rtlCol="0">
              <a:spAutoFit/>
            </a:bodyPr>
            <a:lstStyle/>
            <a:p>
              <a:r>
                <a:rPr lang="en-US" sz="2000" b="1" dirty="0">
                  <a:latin typeface="+mj-lt"/>
                </a:rPr>
                <a:t>Large language models</a:t>
              </a:r>
            </a:p>
          </p:txBody>
        </p:sp>
        <p:sp>
          <p:nvSpPr>
            <p:cNvPr id="7" name="TextBox 6">
              <a:extLst>
                <a:ext uri="{FF2B5EF4-FFF2-40B4-BE49-F238E27FC236}">
                  <a16:creationId xmlns:a16="http://schemas.microsoft.com/office/drawing/2014/main" id="{6EA2FDAF-2655-AE8C-3D68-45E0865110A6}"/>
                </a:ext>
              </a:extLst>
            </p:cNvPr>
            <p:cNvSpPr txBox="1"/>
            <p:nvPr/>
          </p:nvSpPr>
          <p:spPr>
            <a:xfrm>
              <a:off x="838200" y="1202344"/>
              <a:ext cx="10972800" cy="1815882"/>
            </a:xfrm>
            <a:prstGeom prst="rect">
              <a:avLst/>
            </a:prstGeom>
            <a:noFill/>
          </p:spPr>
          <p:txBody>
            <a:bodyPr wrap="square" rtlCol="0">
              <a:spAutoFit/>
            </a:bodyPr>
            <a:lstStyle/>
            <a:p>
              <a:r>
                <a:rPr lang="en-US" sz="1600" dirty="0"/>
                <a:t>Large language models can perform various tasks such as answering questions, generating creative content, summarizing text, translating languages, and engaging in conversations. It’s designed to understand and generate text in a coherent and contextually relevant manner.</a:t>
              </a:r>
            </a:p>
          </p:txBody>
        </p:sp>
      </p:grpSp>
      <p:pic>
        <p:nvPicPr>
          <p:cNvPr id="3074" name="Picture 2">
            <a:extLst>
              <a:ext uri="{FF2B5EF4-FFF2-40B4-BE49-F238E27FC236}">
                <a16:creationId xmlns:a16="http://schemas.microsoft.com/office/drawing/2014/main" id="{6BBC47AA-6050-7E47-17E6-4C1F00B866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293" t="11511"/>
          <a:stretch/>
        </p:blipFill>
        <p:spPr bwMode="auto">
          <a:xfrm>
            <a:off x="350876" y="1783554"/>
            <a:ext cx="6220047" cy="4093535"/>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E5A2939B-8496-7217-F44F-150B98F60266}"/>
              </a:ext>
            </a:extLst>
          </p:cNvPr>
          <p:cNvCxnSpPr/>
          <p:nvPr/>
        </p:nvCxnSpPr>
        <p:spPr>
          <a:xfrm>
            <a:off x="7155712" y="1531088"/>
            <a:ext cx="0" cy="4688958"/>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0851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4470C-80ED-A4EB-B1D7-9116449EC2CD}"/>
              </a:ext>
            </a:extLst>
          </p:cNvPr>
          <p:cNvSpPr>
            <a:spLocks noGrp="1"/>
          </p:cNvSpPr>
          <p:nvPr>
            <p:ph type="title"/>
          </p:nvPr>
        </p:nvSpPr>
        <p:spPr>
          <a:xfrm>
            <a:off x="0" y="0"/>
            <a:ext cx="10515600" cy="1325563"/>
          </a:xfrm>
        </p:spPr>
        <p:txBody>
          <a:bodyPr/>
          <a:lstStyle/>
          <a:p>
            <a:r>
              <a:rPr lang="en-US" dirty="0"/>
              <a:t>Application - decision</a:t>
            </a:r>
          </a:p>
        </p:txBody>
      </p:sp>
      <p:pic>
        <p:nvPicPr>
          <p:cNvPr id="4098" name="Picture 2" descr="Google's AlphaGo AI just beat the number one ranked Go player in the world  - HardwareZone.com.sg">
            <a:extLst>
              <a:ext uri="{FF2B5EF4-FFF2-40B4-BE49-F238E27FC236}">
                <a16:creationId xmlns:a16="http://schemas.microsoft.com/office/drawing/2014/main" id="{9129074D-477B-7269-DBA0-914A7F5265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478" y="2026815"/>
            <a:ext cx="6139706" cy="333766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Up Your Game with OpenAI Gym Reinforcement Learning">
            <a:extLst>
              <a:ext uri="{FF2B5EF4-FFF2-40B4-BE49-F238E27FC236}">
                <a16:creationId xmlns:a16="http://schemas.microsoft.com/office/drawing/2014/main" id="{56F860E9-C275-5AED-9767-336D8B2BE6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367"/>
          <a:stretch/>
        </p:blipFill>
        <p:spPr bwMode="auto">
          <a:xfrm>
            <a:off x="7644384" y="2108517"/>
            <a:ext cx="3767328" cy="31742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B761AC-4E8E-20F0-453A-8B461DD82430}"/>
              </a:ext>
            </a:extLst>
          </p:cNvPr>
          <p:cNvSpPr txBox="1"/>
          <p:nvPr/>
        </p:nvSpPr>
        <p:spPr>
          <a:xfrm>
            <a:off x="1559542" y="5586673"/>
            <a:ext cx="3591578" cy="646331"/>
          </a:xfrm>
          <a:prstGeom prst="rect">
            <a:avLst/>
          </a:prstGeom>
          <a:noFill/>
        </p:spPr>
        <p:txBody>
          <a:bodyPr wrap="square">
            <a:spAutoFit/>
          </a:bodyPr>
          <a:lstStyle/>
          <a:p>
            <a:r>
              <a:rPr lang="en-US" b="1" dirty="0"/>
              <a:t>March 2016, AlphaGo made headlines by defeating Lee Sedol.</a:t>
            </a:r>
          </a:p>
        </p:txBody>
      </p:sp>
      <p:sp>
        <p:nvSpPr>
          <p:cNvPr id="6" name="TextBox 5">
            <a:extLst>
              <a:ext uri="{FF2B5EF4-FFF2-40B4-BE49-F238E27FC236}">
                <a16:creationId xmlns:a16="http://schemas.microsoft.com/office/drawing/2014/main" id="{677F15E0-B326-DEA8-C091-D3E5B4B27A9D}"/>
              </a:ext>
            </a:extLst>
          </p:cNvPr>
          <p:cNvSpPr txBox="1"/>
          <p:nvPr/>
        </p:nvSpPr>
        <p:spPr>
          <a:xfrm>
            <a:off x="7732258" y="5586672"/>
            <a:ext cx="3767327" cy="646331"/>
          </a:xfrm>
          <a:prstGeom prst="rect">
            <a:avLst/>
          </a:prstGeom>
          <a:noFill/>
        </p:spPr>
        <p:txBody>
          <a:bodyPr wrap="square">
            <a:spAutoFit/>
          </a:bodyPr>
          <a:lstStyle/>
          <a:p>
            <a:r>
              <a:rPr lang="en-US" b="1" dirty="0"/>
              <a:t>Reinforcement learning methods have shown priority in video games.</a:t>
            </a:r>
          </a:p>
        </p:txBody>
      </p:sp>
    </p:spTree>
    <p:extLst>
      <p:ext uri="{BB962C8B-B14F-4D97-AF65-F5344CB8AC3E}">
        <p14:creationId xmlns:p14="http://schemas.microsoft.com/office/powerpoint/2010/main" val="3048931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4470C-80ED-A4EB-B1D7-9116449EC2CD}"/>
              </a:ext>
            </a:extLst>
          </p:cNvPr>
          <p:cNvSpPr>
            <a:spLocks noGrp="1"/>
          </p:cNvSpPr>
          <p:nvPr>
            <p:ph type="title"/>
          </p:nvPr>
        </p:nvSpPr>
        <p:spPr>
          <a:xfrm>
            <a:off x="0" y="0"/>
            <a:ext cx="10515600" cy="1325563"/>
          </a:xfrm>
        </p:spPr>
        <p:txBody>
          <a:bodyPr/>
          <a:lstStyle/>
          <a:p>
            <a:r>
              <a:rPr lang="en-US" dirty="0"/>
              <a:t>Application - more</a:t>
            </a:r>
          </a:p>
        </p:txBody>
      </p:sp>
      <p:pic>
        <p:nvPicPr>
          <p:cNvPr id="6148" name="Picture 4" descr="Google | AlphaFold 3 is our newest AI ...">
            <a:extLst>
              <a:ext uri="{FF2B5EF4-FFF2-40B4-BE49-F238E27FC236}">
                <a16:creationId xmlns:a16="http://schemas.microsoft.com/office/drawing/2014/main" id="{B8B8D668-32A4-8EAB-5D13-26626F03AE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045"/>
          <a:stretch/>
        </p:blipFill>
        <p:spPr bwMode="auto">
          <a:xfrm>
            <a:off x="8434073" y="3398666"/>
            <a:ext cx="2192740" cy="249054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A0F4E63F-AEC0-9906-E38D-21532FD162CB}"/>
              </a:ext>
            </a:extLst>
          </p:cNvPr>
          <p:cNvGrpSpPr/>
          <p:nvPr/>
        </p:nvGrpSpPr>
        <p:grpSpPr>
          <a:xfrm>
            <a:off x="304800" y="1325563"/>
            <a:ext cx="5257800" cy="4737672"/>
            <a:chOff x="838200" y="1516908"/>
            <a:chExt cx="5257800" cy="4737672"/>
          </a:xfrm>
        </p:grpSpPr>
        <p:sp>
          <p:nvSpPr>
            <p:cNvPr id="4" name="TextBox 3">
              <a:extLst>
                <a:ext uri="{FF2B5EF4-FFF2-40B4-BE49-F238E27FC236}">
                  <a16:creationId xmlns:a16="http://schemas.microsoft.com/office/drawing/2014/main" id="{6976B627-2029-ADE2-1A4F-5EAC888B07F1}"/>
                </a:ext>
              </a:extLst>
            </p:cNvPr>
            <p:cNvSpPr txBox="1"/>
            <p:nvPr/>
          </p:nvSpPr>
          <p:spPr>
            <a:xfrm>
              <a:off x="838200" y="1516908"/>
              <a:ext cx="5127171" cy="707886"/>
            </a:xfrm>
            <a:prstGeom prst="rect">
              <a:avLst/>
            </a:prstGeom>
            <a:noFill/>
          </p:spPr>
          <p:txBody>
            <a:bodyPr wrap="square" rtlCol="0">
              <a:spAutoFit/>
            </a:bodyPr>
            <a:lstStyle/>
            <a:p>
              <a:r>
                <a:rPr lang="en-US" sz="2000" b="1" dirty="0">
                  <a:latin typeface="+mj-lt"/>
                </a:rPr>
                <a:t>Personalized Shopping Experience in Retail and E-Commerce</a:t>
              </a:r>
            </a:p>
          </p:txBody>
        </p:sp>
        <p:sp>
          <p:nvSpPr>
            <p:cNvPr id="5" name="TextBox 4">
              <a:extLst>
                <a:ext uri="{FF2B5EF4-FFF2-40B4-BE49-F238E27FC236}">
                  <a16:creationId xmlns:a16="http://schemas.microsoft.com/office/drawing/2014/main" id="{0C62998F-2892-D5E6-AC27-275441249836}"/>
                </a:ext>
              </a:extLst>
            </p:cNvPr>
            <p:cNvSpPr txBox="1"/>
            <p:nvPr/>
          </p:nvSpPr>
          <p:spPr>
            <a:xfrm>
              <a:off x="838200" y="2266572"/>
              <a:ext cx="4931229" cy="830997"/>
            </a:xfrm>
            <a:prstGeom prst="rect">
              <a:avLst/>
            </a:prstGeom>
            <a:noFill/>
          </p:spPr>
          <p:txBody>
            <a:bodyPr wrap="square" rtlCol="0">
              <a:spAutoFit/>
            </a:bodyPr>
            <a:lstStyle/>
            <a:p>
              <a:r>
                <a:rPr lang="en-US" sz="1600" dirty="0"/>
                <a:t>Deep learning is leveraged to provide personalized recommendations and targeted advertising to customers based on their shopping behavior.</a:t>
              </a:r>
            </a:p>
          </p:txBody>
        </p:sp>
        <p:pic>
          <p:nvPicPr>
            <p:cNvPr id="6" name="Picture 2">
              <a:extLst>
                <a:ext uri="{FF2B5EF4-FFF2-40B4-BE49-F238E27FC236}">
                  <a16:creationId xmlns:a16="http://schemas.microsoft.com/office/drawing/2014/main" id="{AF2E41F0-EBED-82BF-43B9-04D7D60DBC59}"/>
                </a:ext>
              </a:extLst>
            </p:cNvPr>
            <p:cNvPicPr>
              <a:picLocks noChangeAspect="1" noChangeArrowheads="1"/>
            </p:cNvPicPr>
            <p:nvPr/>
          </p:nvPicPr>
          <p:blipFill rotWithShape="1">
            <a:blip r:embed="rId3"/>
            <a:srcRect r="14821"/>
            <a:stretch/>
          </p:blipFill>
          <p:spPr bwMode="auto">
            <a:xfrm>
              <a:off x="838200" y="3348663"/>
              <a:ext cx="5257800" cy="2905917"/>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AC20899E-BED6-8788-E6DD-B9CB57C9CEB3}"/>
              </a:ext>
            </a:extLst>
          </p:cNvPr>
          <p:cNvSpPr txBox="1"/>
          <p:nvPr/>
        </p:nvSpPr>
        <p:spPr>
          <a:xfrm>
            <a:off x="7064829" y="1325563"/>
            <a:ext cx="5127171" cy="400110"/>
          </a:xfrm>
          <a:prstGeom prst="rect">
            <a:avLst/>
          </a:prstGeom>
          <a:noFill/>
        </p:spPr>
        <p:txBody>
          <a:bodyPr wrap="square" rtlCol="0">
            <a:spAutoFit/>
          </a:bodyPr>
          <a:lstStyle/>
          <a:p>
            <a:r>
              <a:rPr lang="en-US" sz="2000" b="1" dirty="0">
                <a:latin typeface="+mj-lt"/>
              </a:rPr>
              <a:t>Predict the folding and 3D structure of protein</a:t>
            </a:r>
          </a:p>
        </p:txBody>
      </p:sp>
      <p:sp>
        <p:nvSpPr>
          <p:cNvPr id="8" name="TextBox 7">
            <a:extLst>
              <a:ext uri="{FF2B5EF4-FFF2-40B4-BE49-F238E27FC236}">
                <a16:creationId xmlns:a16="http://schemas.microsoft.com/office/drawing/2014/main" id="{257BB04B-0A49-EFF1-66DB-4001314CCBBB}"/>
              </a:ext>
            </a:extLst>
          </p:cNvPr>
          <p:cNvSpPr txBox="1"/>
          <p:nvPr/>
        </p:nvSpPr>
        <p:spPr>
          <a:xfrm>
            <a:off x="7064829" y="2075227"/>
            <a:ext cx="4931229" cy="1323439"/>
          </a:xfrm>
          <a:prstGeom prst="rect">
            <a:avLst/>
          </a:prstGeom>
          <a:noFill/>
        </p:spPr>
        <p:txBody>
          <a:bodyPr wrap="square" rtlCol="0">
            <a:spAutoFit/>
          </a:bodyPr>
          <a:lstStyle/>
          <a:p>
            <a:r>
              <a:rPr lang="en-US" sz="1600" dirty="0"/>
              <a:t>AlphaFold aims to solve the protein folding problem, which involves predicting a protein's three-dimensional structure based solely on its amino acid sequence. Understanding protein structures is crucial for biological research and drug discovery.</a:t>
            </a:r>
          </a:p>
        </p:txBody>
      </p:sp>
    </p:spTree>
    <p:extLst>
      <p:ext uri="{BB962C8B-B14F-4D97-AF65-F5344CB8AC3E}">
        <p14:creationId xmlns:p14="http://schemas.microsoft.com/office/powerpoint/2010/main" val="35670132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Thought bubble with solid fill">
            <a:extLst>
              <a:ext uri="{FF2B5EF4-FFF2-40B4-BE49-F238E27FC236}">
                <a16:creationId xmlns:a16="http://schemas.microsoft.com/office/drawing/2014/main" id="{B13C0743-A2A9-0584-AA8D-A0E599A51A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0639" y="446714"/>
            <a:ext cx="11566568" cy="6849271"/>
          </a:xfrm>
          <a:prstGeom prst="rect">
            <a:avLst/>
          </a:prstGeom>
        </p:spPr>
      </p:pic>
      <p:sp>
        <p:nvSpPr>
          <p:cNvPr id="2" name="Title 1">
            <a:extLst>
              <a:ext uri="{FF2B5EF4-FFF2-40B4-BE49-F238E27FC236}">
                <a16:creationId xmlns:a16="http://schemas.microsoft.com/office/drawing/2014/main" id="{EF8958B1-E179-6D34-F9DF-EC1ADEC402B5}"/>
              </a:ext>
            </a:extLst>
          </p:cNvPr>
          <p:cNvSpPr>
            <a:spLocks noGrp="1"/>
          </p:cNvSpPr>
          <p:nvPr>
            <p:ph type="title"/>
          </p:nvPr>
        </p:nvSpPr>
        <p:spPr>
          <a:xfrm>
            <a:off x="1036123" y="2545786"/>
            <a:ext cx="10515600" cy="1325563"/>
          </a:xfrm>
        </p:spPr>
        <p:txBody>
          <a:bodyPr>
            <a:normAutofit/>
          </a:bodyPr>
          <a:lstStyle/>
          <a:p>
            <a:pPr algn="ctr"/>
            <a:r>
              <a:rPr lang="en-US" sz="5600" dirty="0"/>
              <a:t>What Exactly is Deep Learning?</a:t>
            </a:r>
          </a:p>
        </p:txBody>
      </p:sp>
    </p:spTree>
    <p:extLst>
      <p:ext uri="{BB962C8B-B14F-4D97-AF65-F5344CB8AC3E}">
        <p14:creationId xmlns:p14="http://schemas.microsoft.com/office/powerpoint/2010/main" val="3546239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AE7EE-A398-E9DD-1D66-034EC185E3AC}"/>
              </a:ext>
            </a:extLst>
          </p:cNvPr>
          <p:cNvSpPr>
            <a:spLocks noGrp="1"/>
          </p:cNvSpPr>
          <p:nvPr>
            <p:ph type="title"/>
          </p:nvPr>
        </p:nvSpPr>
        <p:spPr>
          <a:xfrm>
            <a:off x="838200" y="139837"/>
            <a:ext cx="10515600" cy="1325563"/>
          </a:xfrm>
        </p:spPr>
        <p:txBody>
          <a:bodyPr/>
          <a:lstStyle/>
          <a:p>
            <a:r>
              <a:rPr lang="en-US" dirty="0"/>
              <a:t>Key Terminologies</a:t>
            </a:r>
          </a:p>
        </p:txBody>
      </p:sp>
      <p:grpSp>
        <p:nvGrpSpPr>
          <p:cNvPr id="49" name="Group 48">
            <a:extLst>
              <a:ext uri="{FF2B5EF4-FFF2-40B4-BE49-F238E27FC236}">
                <a16:creationId xmlns:a16="http://schemas.microsoft.com/office/drawing/2014/main" id="{9C7DE507-A9CB-A49E-3EDE-18CBC45C033D}"/>
              </a:ext>
            </a:extLst>
          </p:cNvPr>
          <p:cNvGrpSpPr/>
          <p:nvPr/>
        </p:nvGrpSpPr>
        <p:grpSpPr>
          <a:xfrm>
            <a:off x="496824" y="1775119"/>
            <a:ext cx="7319119" cy="4599176"/>
            <a:chOff x="496824" y="1444486"/>
            <a:chExt cx="7845287" cy="4929809"/>
          </a:xfrm>
        </p:grpSpPr>
        <p:sp>
          <p:nvSpPr>
            <p:cNvPr id="5" name="Oval 4">
              <a:extLst>
                <a:ext uri="{FF2B5EF4-FFF2-40B4-BE49-F238E27FC236}">
                  <a16:creationId xmlns:a16="http://schemas.microsoft.com/office/drawing/2014/main" id="{807A2EDE-CD90-5F92-97E4-3966E0C4F6A3}"/>
                </a:ext>
              </a:extLst>
            </p:cNvPr>
            <p:cNvSpPr/>
            <p:nvPr/>
          </p:nvSpPr>
          <p:spPr>
            <a:xfrm>
              <a:off x="496824" y="1444486"/>
              <a:ext cx="7845287" cy="4929809"/>
            </a:xfrm>
            <a:prstGeom prst="ellipse">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B5D3088-C6B6-80E7-E535-61348D799C1E}"/>
                </a:ext>
              </a:extLst>
            </p:cNvPr>
            <p:cNvSpPr/>
            <p:nvPr/>
          </p:nvSpPr>
          <p:spPr>
            <a:xfrm>
              <a:off x="1044154" y="2269511"/>
              <a:ext cx="6532344" cy="4104784"/>
            </a:xfrm>
            <a:prstGeom prst="ellipse">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9D24139-A9CB-4371-7244-20F8D37CAFF4}"/>
                </a:ext>
              </a:extLst>
            </p:cNvPr>
            <p:cNvSpPr/>
            <p:nvPr/>
          </p:nvSpPr>
          <p:spPr>
            <a:xfrm>
              <a:off x="1811395" y="3443748"/>
              <a:ext cx="4663665" cy="2930547"/>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A10DAE4-112D-AB0F-B8EE-139C8D8652A0}"/>
                </a:ext>
              </a:extLst>
            </p:cNvPr>
            <p:cNvSpPr/>
            <p:nvPr/>
          </p:nvSpPr>
          <p:spPr>
            <a:xfrm>
              <a:off x="2795070" y="4871516"/>
              <a:ext cx="2391519" cy="1502779"/>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Connector 9">
            <a:extLst>
              <a:ext uri="{FF2B5EF4-FFF2-40B4-BE49-F238E27FC236}">
                <a16:creationId xmlns:a16="http://schemas.microsoft.com/office/drawing/2014/main" id="{FB2403DB-496A-99F1-CF85-06B408512978}"/>
              </a:ext>
            </a:extLst>
          </p:cNvPr>
          <p:cNvCxnSpPr>
            <a:cxnSpLocks/>
          </p:cNvCxnSpPr>
          <p:nvPr/>
        </p:nvCxnSpPr>
        <p:spPr>
          <a:xfrm flipV="1">
            <a:off x="5127171" y="980661"/>
            <a:ext cx="2890394" cy="8445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CBA192-4235-6E05-F4D7-31B06C6713C8}"/>
              </a:ext>
            </a:extLst>
          </p:cNvPr>
          <p:cNvCxnSpPr>
            <a:cxnSpLocks/>
          </p:cNvCxnSpPr>
          <p:nvPr/>
        </p:nvCxnSpPr>
        <p:spPr>
          <a:xfrm flipV="1">
            <a:off x="5704114" y="2069567"/>
            <a:ext cx="2313451" cy="7666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679E450-3DBB-476A-0BF9-199EC24DE6E6}"/>
              </a:ext>
            </a:extLst>
          </p:cNvPr>
          <p:cNvCxnSpPr>
            <a:cxnSpLocks/>
          </p:cNvCxnSpPr>
          <p:nvPr/>
        </p:nvCxnSpPr>
        <p:spPr>
          <a:xfrm flipV="1">
            <a:off x="5627914" y="3429000"/>
            <a:ext cx="2389651" cy="75426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1832129-B4B7-30D0-3B87-869E6F6AF7A7}"/>
              </a:ext>
            </a:extLst>
          </p:cNvPr>
          <p:cNvCxnSpPr>
            <a:cxnSpLocks/>
          </p:cNvCxnSpPr>
          <p:nvPr/>
        </p:nvCxnSpPr>
        <p:spPr>
          <a:xfrm flipV="1">
            <a:off x="4735286" y="4850296"/>
            <a:ext cx="3282279" cy="11459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89A0E980-F3A6-87E8-A272-9B01753C2C8A}"/>
              </a:ext>
            </a:extLst>
          </p:cNvPr>
          <p:cNvGrpSpPr/>
          <p:nvPr/>
        </p:nvGrpSpPr>
        <p:grpSpPr>
          <a:xfrm>
            <a:off x="8313483" y="369596"/>
            <a:ext cx="3537134" cy="1132871"/>
            <a:chOff x="8485759" y="316588"/>
            <a:chExt cx="3537134" cy="1132871"/>
          </a:xfrm>
        </p:grpSpPr>
        <p:sp>
          <p:nvSpPr>
            <p:cNvPr id="28" name="TextBox 27">
              <a:extLst>
                <a:ext uri="{FF2B5EF4-FFF2-40B4-BE49-F238E27FC236}">
                  <a16:creationId xmlns:a16="http://schemas.microsoft.com/office/drawing/2014/main" id="{54DC04E6-94D9-D4FE-DB2E-80B9BB8C9967}"/>
                </a:ext>
              </a:extLst>
            </p:cNvPr>
            <p:cNvSpPr txBox="1"/>
            <p:nvPr/>
          </p:nvSpPr>
          <p:spPr>
            <a:xfrm>
              <a:off x="8485759" y="316588"/>
              <a:ext cx="2320635" cy="400110"/>
            </a:xfrm>
            <a:prstGeom prst="rect">
              <a:avLst/>
            </a:prstGeom>
            <a:noFill/>
          </p:spPr>
          <p:txBody>
            <a:bodyPr wrap="none" rtlCol="0">
              <a:spAutoFit/>
            </a:bodyPr>
            <a:lstStyle/>
            <a:p>
              <a:r>
                <a:rPr lang="en-US" sz="2000" dirty="0">
                  <a:latin typeface="+mj-lt"/>
                  <a:cs typeface="Arial" panose="020B0604020202020204" pitchFamily="34" charset="0"/>
                </a:rPr>
                <a:t>Artificial Intelligence</a:t>
              </a:r>
            </a:p>
          </p:txBody>
        </p:sp>
        <p:sp>
          <p:nvSpPr>
            <p:cNvPr id="12" name="TextBox 11">
              <a:extLst>
                <a:ext uri="{FF2B5EF4-FFF2-40B4-BE49-F238E27FC236}">
                  <a16:creationId xmlns:a16="http://schemas.microsoft.com/office/drawing/2014/main" id="{A90F60A9-A4AD-087C-3042-DB8850CE4EF1}"/>
                </a:ext>
              </a:extLst>
            </p:cNvPr>
            <p:cNvSpPr txBox="1"/>
            <p:nvPr/>
          </p:nvSpPr>
          <p:spPr>
            <a:xfrm>
              <a:off x="8485759" y="710795"/>
              <a:ext cx="3537134" cy="738664"/>
            </a:xfrm>
            <a:prstGeom prst="rect">
              <a:avLst/>
            </a:prstGeom>
            <a:noFill/>
          </p:spPr>
          <p:txBody>
            <a:bodyPr wrap="square" rtlCol="0">
              <a:spAutoFit/>
            </a:bodyPr>
            <a:lstStyle/>
            <a:p>
              <a:r>
                <a:rPr lang="en-US" sz="1400" dirty="0">
                  <a:cs typeface="Arial" panose="020B0604020202020204" pitchFamily="34" charset="0"/>
                </a:rPr>
                <a:t>Simulates human intelligence in machines for tasks like decision-making and language translation.</a:t>
              </a:r>
            </a:p>
          </p:txBody>
        </p:sp>
      </p:grpSp>
      <p:grpSp>
        <p:nvGrpSpPr>
          <p:cNvPr id="23" name="Group 22">
            <a:extLst>
              <a:ext uri="{FF2B5EF4-FFF2-40B4-BE49-F238E27FC236}">
                <a16:creationId xmlns:a16="http://schemas.microsoft.com/office/drawing/2014/main" id="{E019175C-7FBC-5F92-9FC4-CE47035F80D1}"/>
              </a:ext>
            </a:extLst>
          </p:cNvPr>
          <p:cNvGrpSpPr/>
          <p:nvPr/>
        </p:nvGrpSpPr>
        <p:grpSpPr>
          <a:xfrm>
            <a:off x="8313484" y="1629701"/>
            <a:ext cx="3537134" cy="1355448"/>
            <a:chOff x="8485760" y="1670212"/>
            <a:chExt cx="3537134" cy="1355448"/>
          </a:xfrm>
        </p:grpSpPr>
        <p:sp>
          <p:nvSpPr>
            <p:cNvPr id="29" name="TextBox 28">
              <a:extLst>
                <a:ext uri="{FF2B5EF4-FFF2-40B4-BE49-F238E27FC236}">
                  <a16:creationId xmlns:a16="http://schemas.microsoft.com/office/drawing/2014/main" id="{00ED3B71-5E07-6867-7892-9FA70823B5AC}"/>
                </a:ext>
              </a:extLst>
            </p:cNvPr>
            <p:cNvSpPr txBox="1"/>
            <p:nvPr/>
          </p:nvSpPr>
          <p:spPr>
            <a:xfrm>
              <a:off x="8485760" y="1670212"/>
              <a:ext cx="2590774" cy="400110"/>
            </a:xfrm>
            <a:prstGeom prst="rect">
              <a:avLst/>
            </a:prstGeom>
            <a:noFill/>
          </p:spPr>
          <p:txBody>
            <a:bodyPr wrap="none" rtlCol="0">
              <a:spAutoFit/>
            </a:bodyPr>
            <a:lstStyle/>
            <a:p>
              <a:r>
                <a:rPr lang="en-US" sz="2000" dirty="0">
                  <a:latin typeface="+mj-lt"/>
                  <a:cs typeface="Arial" panose="020B0604020202020204" pitchFamily="34" charset="0"/>
                </a:rPr>
                <a:t>Machine Learning (ML)</a:t>
              </a:r>
            </a:p>
          </p:txBody>
        </p:sp>
        <p:sp>
          <p:nvSpPr>
            <p:cNvPr id="13" name="TextBox 12">
              <a:extLst>
                <a:ext uri="{FF2B5EF4-FFF2-40B4-BE49-F238E27FC236}">
                  <a16:creationId xmlns:a16="http://schemas.microsoft.com/office/drawing/2014/main" id="{F5DAC1C6-E82D-DAA2-BB19-CA558B8E1F60}"/>
                </a:ext>
              </a:extLst>
            </p:cNvPr>
            <p:cNvSpPr txBox="1"/>
            <p:nvPr/>
          </p:nvSpPr>
          <p:spPr>
            <a:xfrm>
              <a:off x="8485760" y="2071553"/>
              <a:ext cx="3537134" cy="954107"/>
            </a:xfrm>
            <a:prstGeom prst="rect">
              <a:avLst/>
            </a:prstGeom>
            <a:noFill/>
          </p:spPr>
          <p:txBody>
            <a:bodyPr wrap="square" rtlCol="0">
              <a:spAutoFit/>
            </a:bodyPr>
            <a:lstStyle/>
            <a:p>
              <a:r>
                <a:rPr lang="en-US" sz="1400" dirty="0">
                  <a:cs typeface="Arial" panose="020B0604020202020204" pitchFamily="34" charset="0"/>
                </a:rPr>
                <a:t>A subset of AI where algorithms learn from data to make predictions or decisions without being explicitly programmed for each scenario.</a:t>
              </a:r>
            </a:p>
          </p:txBody>
        </p:sp>
      </p:grpSp>
      <p:grpSp>
        <p:nvGrpSpPr>
          <p:cNvPr id="34" name="Group 33">
            <a:extLst>
              <a:ext uri="{FF2B5EF4-FFF2-40B4-BE49-F238E27FC236}">
                <a16:creationId xmlns:a16="http://schemas.microsoft.com/office/drawing/2014/main" id="{C1E9BCDF-0393-4EB7-BD99-B6F3BE7DCEB0}"/>
              </a:ext>
            </a:extLst>
          </p:cNvPr>
          <p:cNvGrpSpPr/>
          <p:nvPr/>
        </p:nvGrpSpPr>
        <p:grpSpPr>
          <a:xfrm>
            <a:off x="8313483" y="3166217"/>
            <a:ext cx="3537134" cy="1366522"/>
            <a:chOff x="8485760" y="4045411"/>
            <a:chExt cx="3537134" cy="1366522"/>
          </a:xfrm>
        </p:grpSpPr>
        <p:sp>
          <p:nvSpPr>
            <p:cNvPr id="30" name="TextBox 29">
              <a:extLst>
                <a:ext uri="{FF2B5EF4-FFF2-40B4-BE49-F238E27FC236}">
                  <a16:creationId xmlns:a16="http://schemas.microsoft.com/office/drawing/2014/main" id="{BF0CD278-5E47-4E44-7417-D67BFFB09C70}"/>
                </a:ext>
              </a:extLst>
            </p:cNvPr>
            <p:cNvSpPr txBox="1"/>
            <p:nvPr/>
          </p:nvSpPr>
          <p:spPr>
            <a:xfrm>
              <a:off x="8485760" y="4045411"/>
              <a:ext cx="2167581" cy="400110"/>
            </a:xfrm>
            <a:prstGeom prst="rect">
              <a:avLst/>
            </a:prstGeom>
            <a:noFill/>
          </p:spPr>
          <p:txBody>
            <a:bodyPr wrap="none" rtlCol="0">
              <a:spAutoFit/>
            </a:bodyPr>
            <a:lstStyle/>
            <a:p>
              <a:r>
                <a:rPr lang="en-US" sz="2000" dirty="0">
                  <a:latin typeface="+mj-lt"/>
                  <a:cs typeface="Arial" panose="020B0604020202020204" pitchFamily="34" charset="0"/>
                </a:rPr>
                <a:t>Deep Learning (DL)</a:t>
              </a:r>
            </a:p>
          </p:txBody>
        </p:sp>
        <p:sp>
          <p:nvSpPr>
            <p:cNvPr id="16" name="TextBox 15">
              <a:extLst>
                <a:ext uri="{FF2B5EF4-FFF2-40B4-BE49-F238E27FC236}">
                  <a16:creationId xmlns:a16="http://schemas.microsoft.com/office/drawing/2014/main" id="{4C82C77A-7DFA-5000-C08D-2C0412E87035}"/>
                </a:ext>
              </a:extLst>
            </p:cNvPr>
            <p:cNvSpPr txBox="1"/>
            <p:nvPr/>
          </p:nvSpPr>
          <p:spPr>
            <a:xfrm>
              <a:off x="8485760" y="4457826"/>
              <a:ext cx="3537134" cy="954107"/>
            </a:xfrm>
            <a:prstGeom prst="rect">
              <a:avLst/>
            </a:prstGeom>
            <a:noFill/>
          </p:spPr>
          <p:txBody>
            <a:bodyPr wrap="square" rtlCol="0">
              <a:spAutoFit/>
            </a:bodyPr>
            <a:lstStyle/>
            <a:p>
              <a:r>
                <a:rPr lang="en-US" sz="1400" dirty="0">
                  <a:cs typeface="Arial" panose="020B0604020202020204" pitchFamily="34" charset="0"/>
                </a:rPr>
                <a:t>A branch of machine learning using multi-layered neural networks, effective in processing large amounts of unstructured data like images and speech.</a:t>
              </a:r>
            </a:p>
          </p:txBody>
        </p:sp>
      </p:grpSp>
      <p:grpSp>
        <p:nvGrpSpPr>
          <p:cNvPr id="39" name="Group 38">
            <a:extLst>
              <a:ext uri="{FF2B5EF4-FFF2-40B4-BE49-F238E27FC236}">
                <a16:creationId xmlns:a16="http://schemas.microsoft.com/office/drawing/2014/main" id="{136A9F5F-E498-4EFF-0403-A675B706CD7C}"/>
              </a:ext>
            </a:extLst>
          </p:cNvPr>
          <p:cNvGrpSpPr/>
          <p:nvPr/>
        </p:nvGrpSpPr>
        <p:grpSpPr>
          <a:xfrm>
            <a:off x="8313484" y="4681472"/>
            <a:ext cx="3537133" cy="1367768"/>
            <a:chOff x="8485759" y="5419922"/>
            <a:chExt cx="3537133" cy="1367768"/>
          </a:xfrm>
        </p:grpSpPr>
        <p:sp>
          <p:nvSpPr>
            <p:cNvPr id="31" name="TextBox 30">
              <a:extLst>
                <a:ext uri="{FF2B5EF4-FFF2-40B4-BE49-F238E27FC236}">
                  <a16:creationId xmlns:a16="http://schemas.microsoft.com/office/drawing/2014/main" id="{B2118730-479C-B05F-B0F8-8866C86428D6}"/>
                </a:ext>
              </a:extLst>
            </p:cNvPr>
            <p:cNvSpPr txBox="1"/>
            <p:nvPr/>
          </p:nvSpPr>
          <p:spPr>
            <a:xfrm>
              <a:off x="8485760" y="5419922"/>
              <a:ext cx="1601208" cy="400110"/>
            </a:xfrm>
            <a:prstGeom prst="rect">
              <a:avLst/>
            </a:prstGeom>
            <a:noFill/>
          </p:spPr>
          <p:txBody>
            <a:bodyPr wrap="none" rtlCol="0">
              <a:spAutoFit/>
            </a:bodyPr>
            <a:lstStyle/>
            <a:p>
              <a:r>
                <a:rPr lang="en-US" sz="2000" dirty="0">
                  <a:latin typeface="+mj-lt"/>
                  <a:cs typeface="Arial" panose="020B0604020202020204" pitchFamily="34" charset="0"/>
                </a:rPr>
                <a:t>Generative AI</a:t>
              </a:r>
            </a:p>
          </p:txBody>
        </p:sp>
        <p:sp>
          <p:nvSpPr>
            <p:cNvPr id="17" name="TextBox 16">
              <a:extLst>
                <a:ext uri="{FF2B5EF4-FFF2-40B4-BE49-F238E27FC236}">
                  <a16:creationId xmlns:a16="http://schemas.microsoft.com/office/drawing/2014/main" id="{FFE87D04-7C5B-1530-8BE2-160002E453CB}"/>
                </a:ext>
              </a:extLst>
            </p:cNvPr>
            <p:cNvSpPr txBox="1"/>
            <p:nvPr/>
          </p:nvSpPr>
          <p:spPr>
            <a:xfrm>
              <a:off x="8485759" y="5833583"/>
              <a:ext cx="3537133" cy="954107"/>
            </a:xfrm>
            <a:prstGeom prst="rect">
              <a:avLst/>
            </a:prstGeom>
            <a:noFill/>
          </p:spPr>
          <p:txBody>
            <a:bodyPr wrap="square" rtlCol="0">
              <a:spAutoFit/>
            </a:bodyPr>
            <a:lstStyle>
              <a:defPPr>
                <a:defRPr lang="en-US"/>
              </a:defPPr>
              <a:lvl1pPr>
                <a:defRPr sz="1400">
                  <a:latin typeface="Arial" panose="020B0604020202020204" pitchFamily="34" charset="0"/>
                  <a:cs typeface="Arial" panose="020B0604020202020204" pitchFamily="34" charset="0"/>
                </a:defRPr>
              </a:lvl1pPr>
            </a:lstStyle>
            <a:p>
              <a:r>
                <a:rPr lang="en-US" dirty="0">
                  <a:latin typeface="+mn-lt"/>
                </a:rPr>
                <a:t>AI algorithms that generate new, original content (like text or images) based on existing data, using techniques like Generative Adversarial Networks (GANs).</a:t>
              </a:r>
            </a:p>
          </p:txBody>
        </p:sp>
      </p:grpSp>
      <p:pic>
        <p:nvPicPr>
          <p:cNvPr id="11" name="Graphic 10" descr="Brain in head with solid fill">
            <a:extLst>
              <a:ext uri="{FF2B5EF4-FFF2-40B4-BE49-F238E27FC236}">
                <a16:creationId xmlns:a16="http://schemas.microsoft.com/office/drawing/2014/main" id="{14D5D190-F2EB-A4D4-D3AD-3ED853DA25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55690" y="148681"/>
            <a:ext cx="682305" cy="682305"/>
          </a:xfrm>
          <a:prstGeom prst="rect">
            <a:avLst/>
          </a:prstGeom>
        </p:spPr>
      </p:pic>
      <p:pic>
        <p:nvPicPr>
          <p:cNvPr id="20" name="Graphic 19" descr="Connections with solid fill">
            <a:extLst>
              <a:ext uri="{FF2B5EF4-FFF2-40B4-BE49-F238E27FC236}">
                <a16:creationId xmlns:a16="http://schemas.microsoft.com/office/drawing/2014/main" id="{C776D3AF-FBAE-7D35-A78E-6226F0955D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11803" y="2928905"/>
            <a:ext cx="784909" cy="784909"/>
          </a:xfrm>
          <a:prstGeom prst="rect">
            <a:avLst/>
          </a:prstGeom>
        </p:spPr>
      </p:pic>
      <p:grpSp>
        <p:nvGrpSpPr>
          <p:cNvPr id="58" name="Group 57">
            <a:extLst>
              <a:ext uri="{FF2B5EF4-FFF2-40B4-BE49-F238E27FC236}">
                <a16:creationId xmlns:a16="http://schemas.microsoft.com/office/drawing/2014/main" id="{54AE5C2F-5F9A-3C95-7899-CAE717934632}"/>
              </a:ext>
            </a:extLst>
          </p:cNvPr>
          <p:cNvGrpSpPr/>
          <p:nvPr/>
        </p:nvGrpSpPr>
        <p:grpSpPr>
          <a:xfrm>
            <a:off x="10850732" y="1320894"/>
            <a:ext cx="661583" cy="807598"/>
            <a:chOff x="8615814" y="6648460"/>
            <a:chExt cx="661583" cy="807598"/>
          </a:xfrm>
        </p:grpSpPr>
        <p:pic>
          <p:nvPicPr>
            <p:cNvPr id="48" name="Graphic 47" descr="Chat bubble with solid fill">
              <a:extLst>
                <a:ext uri="{FF2B5EF4-FFF2-40B4-BE49-F238E27FC236}">
                  <a16:creationId xmlns:a16="http://schemas.microsoft.com/office/drawing/2014/main" id="{53646FD4-1962-CC23-F254-E782018692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15814" y="6648460"/>
              <a:ext cx="274320" cy="274320"/>
            </a:xfrm>
            <a:prstGeom prst="rect">
              <a:avLst/>
            </a:prstGeom>
          </p:spPr>
        </p:pic>
        <p:pic>
          <p:nvPicPr>
            <p:cNvPr id="51" name="Graphic 50" descr="Chat bubble with solid fill">
              <a:extLst>
                <a:ext uri="{FF2B5EF4-FFF2-40B4-BE49-F238E27FC236}">
                  <a16:creationId xmlns:a16="http://schemas.microsoft.com/office/drawing/2014/main" id="{7D26E91A-6864-53C8-0BAD-241C427F7EA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09446" y="6844145"/>
              <a:ext cx="274320" cy="274320"/>
            </a:xfrm>
            <a:prstGeom prst="rect">
              <a:avLst/>
            </a:prstGeom>
          </p:spPr>
        </p:pic>
        <p:pic>
          <p:nvPicPr>
            <p:cNvPr id="52" name="Graphic 51" descr="Chat bubble with solid fill">
              <a:extLst>
                <a:ext uri="{FF2B5EF4-FFF2-40B4-BE49-F238E27FC236}">
                  <a16:creationId xmlns:a16="http://schemas.microsoft.com/office/drawing/2014/main" id="{172259DC-C707-977C-B9BC-AE42A59E37E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03077" y="6648460"/>
              <a:ext cx="274320" cy="274320"/>
            </a:xfrm>
            <a:prstGeom prst="rect">
              <a:avLst/>
            </a:prstGeom>
          </p:spPr>
        </p:pic>
        <p:pic>
          <p:nvPicPr>
            <p:cNvPr id="53" name="Graphic 52" descr="Sad face with solid fill with solid fill">
              <a:extLst>
                <a:ext uri="{FF2B5EF4-FFF2-40B4-BE49-F238E27FC236}">
                  <a16:creationId xmlns:a16="http://schemas.microsoft.com/office/drawing/2014/main" id="{43580AB0-2C0F-F253-41DD-7F9654FA1C53}"/>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8819993" y="7181738"/>
              <a:ext cx="274320" cy="274320"/>
            </a:xfrm>
            <a:prstGeom prst="rect">
              <a:avLst/>
            </a:prstGeom>
          </p:spPr>
        </p:pic>
        <p:sp>
          <p:nvSpPr>
            <p:cNvPr id="54" name="Rounded Rectangle 53">
              <a:extLst>
                <a:ext uri="{FF2B5EF4-FFF2-40B4-BE49-F238E27FC236}">
                  <a16:creationId xmlns:a16="http://schemas.microsoft.com/office/drawing/2014/main" id="{C5E4EC47-57D9-4F89-85BF-86094049D858}"/>
                </a:ext>
              </a:extLst>
            </p:cNvPr>
            <p:cNvSpPr/>
            <p:nvPr/>
          </p:nvSpPr>
          <p:spPr>
            <a:xfrm>
              <a:off x="8810886" y="6845541"/>
              <a:ext cx="274320" cy="259070"/>
            </a:xfrm>
            <a:prstGeom prst="roundRect">
              <a:avLst/>
            </a:prstGeom>
            <a:no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Graphic 56" descr="Line arrow: Straight with solid fill">
              <a:extLst>
                <a:ext uri="{FF2B5EF4-FFF2-40B4-BE49-F238E27FC236}">
                  <a16:creationId xmlns:a16="http://schemas.microsoft.com/office/drawing/2014/main" id="{739E137A-12DF-1E3C-0372-5B5DAA636FB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5400000" flipH="1">
              <a:off x="8908911" y="7071494"/>
              <a:ext cx="96482" cy="165255"/>
            </a:xfrm>
            <a:prstGeom prst="rect">
              <a:avLst/>
            </a:prstGeom>
          </p:spPr>
        </p:pic>
      </p:grpSp>
      <p:pic>
        <p:nvPicPr>
          <p:cNvPr id="1026" name="Picture 2" descr="Top 12 Generative AI Companies | eWeek">
            <a:extLst>
              <a:ext uri="{FF2B5EF4-FFF2-40B4-BE49-F238E27FC236}">
                <a16:creationId xmlns:a16="http://schemas.microsoft.com/office/drawing/2014/main" id="{318FCC08-4873-9777-B233-99C6F959877F}"/>
              </a:ext>
            </a:extLst>
          </p:cNvPr>
          <p:cNvPicPr>
            <a:picLocks noChangeAspect="1" noChangeArrowheads="1"/>
          </p:cNvPicPr>
          <p:nvPr/>
        </p:nvPicPr>
        <p:blipFill>
          <a:blip r:embed="rId14">
            <a:duotone>
              <a:schemeClr val="accent5">
                <a:shade val="45000"/>
                <a:satMod val="135000"/>
              </a:schemeClr>
              <a:prstClr val="white"/>
            </a:duotone>
            <a:extLst>
              <a:ext uri="{BEBA8EAE-BF5A-486C-A8C5-ECC9F3942E4B}">
                <a14:imgProps xmlns:a14="http://schemas.microsoft.com/office/drawing/2010/main">
                  <a14:imgLayer r:embed="rId15">
                    <a14:imgEffect>
                      <a14:sharpenSoften amount="50000"/>
                    </a14:imgEffect>
                    <a14:imgEffect>
                      <a14:colorTemperature colorTemp="4700"/>
                    </a14:imgEffect>
                    <a14:imgEffect>
                      <a14:saturation sat="30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9959127" y="4605189"/>
            <a:ext cx="552676" cy="552676"/>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381596"/>
      </p:ext>
    </p:extLst>
  </p:cSld>
  <p:clrMapOvr>
    <a:masterClrMapping/>
  </p:clrMapOvr>
</p:sld>
</file>

<file path=ppt/theme/theme1.xml><?xml version="1.0" encoding="utf-8"?>
<a:theme xmlns:a="http://schemas.openxmlformats.org/drawingml/2006/main" name="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stle Dietary Presentation Update" id="{75DDD6F6-8449-A943-9695-1F32BB1484DA}" vid="{6FE1E06E-2E0A-D041-9849-6FF6159D83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Template>
  <TotalTime>26024</TotalTime>
  <Words>2208</Words>
  <Application>Microsoft Macintosh PowerPoint</Application>
  <PresentationFormat>Widescreen</PresentationFormat>
  <Paragraphs>241</Paragraphs>
  <Slides>31</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Garamond</vt:lpstr>
      <vt:lpstr>Impact</vt:lpstr>
      <vt:lpstr>Times New Roman</vt:lpstr>
      <vt:lpstr>Template</vt:lpstr>
      <vt:lpstr>Deep learning short course</vt:lpstr>
      <vt:lpstr>Content</vt:lpstr>
      <vt:lpstr>Applications - Vision</vt:lpstr>
      <vt:lpstr>Application - Language</vt:lpstr>
      <vt:lpstr>Application - Language</vt:lpstr>
      <vt:lpstr>Application - decision</vt:lpstr>
      <vt:lpstr>Application - more</vt:lpstr>
      <vt:lpstr>What Exactly is Deep Learning?</vt:lpstr>
      <vt:lpstr>Key Terminologies</vt:lpstr>
      <vt:lpstr>Deep Learning</vt:lpstr>
      <vt:lpstr>Content</vt:lpstr>
      <vt:lpstr>Backbone of Deep Learning - Neural Networks</vt:lpstr>
      <vt:lpstr>Some Classic DL Model Architectures</vt:lpstr>
      <vt:lpstr>Some Classic DL Model Architectures</vt:lpstr>
      <vt:lpstr>Some Classic DL Model Architectures</vt:lpstr>
      <vt:lpstr>Some Classic DL Model Architectures</vt:lpstr>
      <vt:lpstr>Some Classic DL Model Architectures</vt:lpstr>
      <vt:lpstr>Types of Deep Learning</vt:lpstr>
      <vt:lpstr>Some Future Directions in DL for Biostatistics</vt:lpstr>
      <vt:lpstr>Workflow of a Typical Deep Learning Project</vt:lpstr>
      <vt:lpstr>Content</vt:lpstr>
      <vt:lpstr>Deep learning theory – Empirical process</vt:lpstr>
      <vt:lpstr>Deep learning theory – Empirical process</vt:lpstr>
      <vt:lpstr>Deep learning theory – Empirical process</vt:lpstr>
      <vt:lpstr>Double descent and scaling law</vt:lpstr>
      <vt:lpstr>Double descent and scaling law</vt:lpstr>
      <vt:lpstr>Double descent and scaling law</vt:lpstr>
      <vt:lpstr>Why larger model behave better</vt:lpstr>
      <vt:lpstr>Theory -reference</vt:lpstr>
      <vt:lpstr>Class Schedule</vt:lpstr>
      <vt:lpstr>How to succeed in this course?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Bios 7xx: Deep Learning Methods for Biomedical Applications with Pytorch</dc:title>
  <dc:creator>Tang, Jiarui</dc:creator>
  <cp:lastModifiedBy>Dai Runpeng</cp:lastModifiedBy>
  <cp:revision>34</cp:revision>
  <dcterms:created xsi:type="dcterms:W3CDTF">2023-08-30T16:34:15Z</dcterms:created>
  <dcterms:modified xsi:type="dcterms:W3CDTF">2024-06-09T16:02:34Z</dcterms:modified>
</cp:coreProperties>
</file>